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0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0" r:id="rId6"/>
    <p:sldId id="265" r:id="rId7"/>
    <p:sldId id="268" r:id="rId8"/>
    <p:sldId id="271" r:id="rId9"/>
    <p:sldId id="272" r:id="rId10"/>
    <p:sldId id="274" r:id="rId11"/>
    <p:sldId id="275" r:id="rId12"/>
    <p:sldId id="273" r:id="rId13"/>
    <p:sldId id="267" r:id="rId14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447E8AF-704E-466A-9ED0-56016AF0C3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E8AA30-CC76-47E0-8750-ACC14336CF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B6F51-2394-472E-BB48-5DEF1537F866}" type="datetime1">
              <a:rPr lang="ru-RU" smtClean="0"/>
              <a:t>02.04.2021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48B125-A222-4DDC-A4A1-33A5965F07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B98F02-9D2F-487E-983A-0532A07417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AD96C-C9DA-4A30-A103-EDA02F87C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443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9815F-36E4-4F5A-986B-37854846DEE5}" type="datetime1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DAD28-8FA7-4DEE-A825-3DC05F0C8EA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4662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DAD28-8FA7-4DEE-A825-3DC05F0C8EA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27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DAD28-8FA7-4DEE-A825-3DC05F0C8EA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91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DAD28-8FA7-4DEE-A825-3DC05F0C8EA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85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DAD28-8FA7-4DEE-A825-3DC05F0C8EA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57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61AFEB-4EED-42B7-96A5-D7A33FB07EF9}" type="datetime1">
              <a:rPr lang="ru-RU" noProof="0" smtClean="0"/>
              <a:t>02.04.2021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0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AC526-CAA6-4BCA-920D-08DE9EA84660}" type="datetime1">
              <a:rPr lang="ru-RU" noProof="0" smtClean="0"/>
              <a:t>02.04.2021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37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E57597-4C97-4145-9AFD-6ECFCB441466}" type="datetime1">
              <a:rPr lang="ru-RU" noProof="0" smtClean="0"/>
              <a:t>02.04.2021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07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 anchor="t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7B04FD-2483-48F7-96B7-B8DBDD118F9C}" type="datetime1">
              <a:rPr lang="ru-RU" noProof="0" smtClean="0"/>
              <a:t>02.04.2021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5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D9ECD9-FFE8-4FA7-BBC1-C77186C217C0}" type="datetime1">
              <a:rPr lang="ru-RU" noProof="0" smtClean="0"/>
              <a:t>02.04.2021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7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421B5E-C703-4D12-9583-A334C06CA973}" type="datetime1">
              <a:rPr lang="ru-RU" noProof="0" smtClean="0"/>
              <a:t>02.04.2021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6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B8FA7F-3366-4759-92D7-1A5F89AC87C7}" type="datetime1">
              <a:rPr lang="ru-RU" noProof="0" smtClean="0"/>
              <a:t>02.04.2021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1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9C4D0F-1FEC-49AD-83D3-52AAA26300F6}" type="datetime1">
              <a:rPr lang="ru-RU" noProof="0" smtClean="0"/>
              <a:t>02.04.2021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9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15FEFE-DA2D-499A-8728-6CC7CD0C063B}" type="datetime1">
              <a:rPr lang="ru-RU" noProof="0" smtClean="0"/>
              <a:t>02.04.2021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031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421AC-8839-4713-90F9-20E0E9874987}" type="datetime1">
              <a:rPr lang="ru-RU" noProof="0" smtClean="0"/>
              <a:t>02.04.2021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6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Прямоугольник 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Прямоугольник 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BBEA44DB-05BF-401E-85F7-5A4A3D2CC4BC}" type="datetime1">
              <a:rPr lang="ru-RU" noProof="0" smtClean="0"/>
              <a:t>02.04.2021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33DF2B-FCB1-47F4-9DBE-B0934C81FDE8}" type="datetime1">
              <a:rPr lang="ru-RU" noProof="0" smtClean="0"/>
              <a:t>02.04.2021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 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03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_NthHy785S8&amp;t=8s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s://www.youtube.com/watch?v=H39eoW-u4k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youtube.com/watch?v=7BPKizR00tM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g"/><Relationship Id="rId9" Type="http://schemas.openxmlformats.org/officeDocument/2006/relationships/hyperlink" Target="https://www.youtube.com/watch?v=tLu_2vWtRR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_ap4Czeo4Y" TargetMode="External"/><Relationship Id="rId7" Type="http://schemas.openxmlformats.org/officeDocument/2006/relationships/image" Target="../media/image42.jpeg"/><Relationship Id="rId2" Type="http://schemas.openxmlformats.org/officeDocument/2006/relationships/hyperlink" Target="https://www.youtube.com/watch?time_continue=1&amp;v=aoQI0lSBQUQ&amp;feature=emb_logo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hyperlink" Target="https://www.youtube.com/watch?v=A1UWKC3MD3U" TargetMode="External"/><Relationship Id="rId4" Type="http://schemas.openxmlformats.org/officeDocument/2006/relationships/hyperlink" Target="https://www.youtube.com/watch?v=sXiRZhDEo8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изображение пустых рам для картин на стене">
            <a:extLst>
              <a:ext uri="{FF2B5EF4-FFF2-40B4-BE49-F238E27FC236}">
                <a16:creationId xmlns:a16="http://schemas.microsoft.com/office/drawing/2014/main" id="{74B1416E-E144-4B0E-9CB1-2137FB57B7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7" t="9815" r="8304" b="13286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34" name="Прямоугольник 33">
            <a:extLst>
              <a:ext uri="{FF2B5EF4-FFF2-40B4-BE49-F238E27FC236}">
                <a16:creationId xmlns:a16="http://schemas.microsoft.com/office/drawing/2014/main" id="{A4092ECB-D375-4A85-AD6E-85644D2A9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DDBEB-2A0E-4470-BE29-A528A3A60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351" y="3236470"/>
            <a:ext cx="6829044" cy="1252601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100" dirty="0" err="1" smtClean="0">
                <a:solidFill>
                  <a:srgbClr val="FFFFFE"/>
                </a:solidFill>
              </a:rPr>
              <a:t>Нобелівський</a:t>
            </a:r>
            <a:r>
              <a:rPr lang="ru-RU" sz="4100" dirty="0" smtClean="0">
                <a:solidFill>
                  <a:srgbClr val="FFFFFE"/>
                </a:solidFill>
              </a:rPr>
              <a:t> контекст </a:t>
            </a:r>
            <a:r>
              <a:rPr lang="ru-RU" sz="4100" dirty="0" err="1" smtClean="0">
                <a:solidFill>
                  <a:srgbClr val="FFFFFE"/>
                </a:solidFill>
              </a:rPr>
              <a:t>британської</a:t>
            </a:r>
            <a:r>
              <a:rPr lang="ru-RU" sz="4100" dirty="0" smtClean="0">
                <a:solidFill>
                  <a:srgbClr val="FFFFFE"/>
                </a:solidFill>
              </a:rPr>
              <a:t> </a:t>
            </a:r>
            <a:r>
              <a:rPr lang="ru-RU" sz="4100" dirty="0" err="1" smtClean="0">
                <a:solidFill>
                  <a:srgbClr val="FFFFFE"/>
                </a:solidFill>
              </a:rPr>
              <a:t>літератури</a:t>
            </a:r>
            <a:endParaRPr lang="ru-RU" sz="4100" dirty="0">
              <a:solidFill>
                <a:srgbClr val="FFFFFE"/>
              </a:solidFill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B6C1711D-6DAC-4FE1-B7B6-AC8A81B84C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0525" y="4666480"/>
            <a:ext cx="68290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600px-Nobel medal dsc0617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4" y="577790"/>
            <a:ext cx="2785367" cy="2673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Нобель, Альфред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744" y="989913"/>
            <a:ext cx="2926912" cy="393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зрывное дело: как гибель брата подтолкнула Нобеля к идее создания динамита  — РТ на русско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01" y="841797"/>
            <a:ext cx="3267567" cy="183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0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 8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Рисунок 4" descr="Белая лестница">
            <a:extLst>
              <a:ext uri="{FF2B5EF4-FFF2-40B4-BE49-F238E27FC236}">
                <a16:creationId xmlns:a16="http://schemas.microsoft.com/office/drawing/2014/main" id="{BDEE4019-56F2-459C-B15D-76C0CDC216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" y="10"/>
            <a:ext cx="12191695" cy="68579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4342C-2173-4B23-9C3C-2950C6A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sz="4100" dirty="0" err="1" smtClean="0">
                <a:solidFill>
                  <a:srgbClr val="FFFFFE"/>
                </a:solidFill>
              </a:rPr>
              <a:t>Дякую</a:t>
            </a:r>
            <a:r>
              <a:rPr lang="ru-RU" sz="4100" dirty="0" smtClean="0">
                <a:solidFill>
                  <a:srgbClr val="FFFFFE"/>
                </a:solidFill>
              </a:rPr>
              <a:t> за </a:t>
            </a:r>
            <a:r>
              <a:rPr lang="ru-RU" sz="4100" dirty="0" err="1" smtClean="0">
                <a:solidFill>
                  <a:srgbClr val="FFFFFE"/>
                </a:solidFill>
              </a:rPr>
              <a:t>увагу</a:t>
            </a:r>
            <a:r>
              <a:rPr lang="ru-RU" sz="4100" dirty="0" smtClean="0">
                <a:solidFill>
                  <a:srgbClr val="FFFFFE"/>
                </a:solidFill>
              </a:rPr>
              <a:t>!</a:t>
            </a:r>
            <a:endParaRPr lang="ru-RU" sz="4100" dirty="0">
              <a:solidFill>
                <a:srgbClr val="FFFFFE"/>
              </a:solidFill>
            </a:endParaRPr>
          </a:p>
        </p:txBody>
      </p:sp>
      <p:cxnSp>
        <p:nvCxnSpPr>
          <p:cNvPr id="90" name="Прямая соединительная линия 89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83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Рисунок 7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0" name="Прямоугольник 79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Заголовок 1">
            <a:extLst>
              <a:ext uri="{FF2B5EF4-FFF2-40B4-BE49-F238E27FC236}">
                <a16:creationId xmlns:a16="http://schemas.microsoft.com/office/drawing/2014/main" id="{69F1744A-CA11-44DA-AE09-C24B436C1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820" y="784967"/>
            <a:ext cx="3520367" cy="104923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uk-UA" dirty="0"/>
              <a:t>Альфред Нобель (1833-1896)</a:t>
            </a:r>
            <a:endParaRPr lang="ru-RU" dirty="0"/>
          </a:p>
        </p:txBody>
      </p:sp>
      <p:sp>
        <p:nvSpPr>
          <p:cNvPr id="84" name="Прямоугольник 83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pic>
        <p:nvPicPr>
          <p:cNvPr id="6" name="Рисунок 5" descr="репродукция абстрактной картины">
            <a:extLst>
              <a:ext uri="{FF2B5EF4-FFF2-40B4-BE49-F238E27FC236}">
                <a16:creationId xmlns:a16="http://schemas.microsoft.com/office/drawing/2014/main" id="{65EB9C0E-82E1-4B5B-A48D-C50A96A016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r="1" b="19875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Альфред Нобель: из «торговца смертью» в благодетел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4" y="1060113"/>
            <a:ext cx="6367538" cy="392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29729" y="5094293"/>
            <a:ext cx="4857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hlinkClick r:id="rId6"/>
              </a:rPr>
              <a:t>https://</a:t>
            </a:r>
            <a:r>
              <a:rPr lang="uk-UA" dirty="0" smtClean="0">
                <a:hlinkClick r:id="rId6"/>
              </a:rPr>
              <a:t>www.youtube.com/watch?v=7BPKizR00tM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37820" y="2327897"/>
            <a:ext cx="4385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hlinkClick r:id="rId7"/>
              </a:rPr>
              <a:t>https://</a:t>
            </a:r>
            <a:r>
              <a:rPr lang="uk-UA" dirty="0" smtClean="0">
                <a:hlinkClick r:id="rId7"/>
              </a:rPr>
              <a:t>www.youtube.com/watch?v=H39eoW-u4kM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37820" y="3212709"/>
            <a:ext cx="4620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hlinkClick r:id="rId8"/>
              </a:rPr>
              <a:t>https://www.youtube.com/watch?v=_</a:t>
            </a:r>
            <a:r>
              <a:rPr lang="uk-UA" dirty="0" smtClean="0">
                <a:hlinkClick r:id="rId8"/>
              </a:rPr>
              <a:t>NthHy785S8&amp;t=8s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79769" y="4168611"/>
            <a:ext cx="4575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hlinkClick r:id="rId9"/>
              </a:rPr>
              <a:t>https://</a:t>
            </a:r>
            <a:r>
              <a:rPr lang="uk-UA" dirty="0" smtClean="0">
                <a:hlinkClick r:id="rId9"/>
              </a:rPr>
              <a:t>www.youtube.com/watch?v=tLu_2vWtRRc</a:t>
            </a:r>
            <a:r>
              <a:rPr lang="en-US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549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Прямоугольник 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6" name="Прямоугольник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  <p:cxnSp>
        <p:nvCxnSpPr>
          <p:cNvPr id="27" name="Прямая соединительная линия 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ru-RU" dirty="0"/>
          </a:p>
        </p:txBody>
      </p:sp>
      <p:pic>
        <p:nvPicPr>
          <p:cNvPr id="29" name="Рисунок 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Прямая соединительная линия 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59347" y="267637"/>
            <a:ext cx="3803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присуджується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щорічно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 1901 року, а з 1968  року банком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Швеції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заснована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Шведського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центрального банку 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наук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пам’яті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Альфреда Нобеля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9194" y="2488010"/>
            <a:ext cx="42414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традицією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фізики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хімії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вручає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Стокгольмі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Концертному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залі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король Швеції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Нобелівські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(за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винятком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миру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вручаються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щороку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урочистої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церемонії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Стокгольскому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концерт-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холі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грудня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(день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смерті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Альфреда Нобеля), 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напередодні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лауреати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читають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нобелівські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лекції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/>
          </a:p>
        </p:txBody>
      </p:sp>
      <p:pic>
        <p:nvPicPr>
          <p:cNvPr id="3074" name="Picture 2" descr="Стокгольмский концертный зал – Стокгольм, Лен Стокгольм, Швеция – Место на  карте eSose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8" y="299436"/>
            <a:ext cx="3790683" cy="274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У Стокгольмі вручили Нобелівські премії: фото - Korrespondent.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52" y="3168950"/>
            <a:ext cx="4227177" cy="281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В Стокгольме вручили Нобелевские премии 2016 года / ГОРДО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622" y="152971"/>
            <a:ext cx="3636306" cy="27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Нобелівська премі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834" y="3535934"/>
            <a:ext cx="2909457" cy="19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31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 44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Прямая соединительная линия 48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5501695-D7FD-432D-AE9A-6A266331B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25B6D770-CDC7-4A13-AD18-72AC72FC86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 56">
            <a:extLst>
              <a:ext uri="{FF2B5EF4-FFF2-40B4-BE49-F238E27FC236}">
                <a16:creationId xmlns:a16="http://schemas.microsoft.com/office/drawing/2014/main" id="{6CF09C69-F194-46EC-955F-428636BCB1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  <p:grpSp>
        <p:nvGrpSpPr>
          <p:cNvPr id="59" name="Группа 58">
            <a:extLst>
              <a:ext uri="{FF2B5EF4-FFF2-40B4-BE49-F238E27FC236}">
                <a16:creationId xmlns:a16="http://schemas.microsoft.com/office/drawing/2014/main" id="{DB9FB08E-2EF9-40D3-8108-A537D24136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60" name="Прямоугольник 59">
              <a:extLst>
                <a:ext uri="{FF2B5EF4-FFF2-40B4-BE49-F238E27FC236}">
                  <a16:creationId xmlns:a16="http://schemas.microsoft.com/office/drawing/2014/main" id="{9B20C890-1633-477A-9E9A-CDF73E9D0A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4EB4D734-DD7E-44DF-B573-33D82BEA79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63" name="Прямоугольник 62">
            <a:extLst>
              <a:ext uri="{FF2B5EF4-FFF2-40B4-BE49-F238E27FC236}">
                <a16:creationId xmlns:a16="http://schemas.microsoft.com/office/drawing/2014/main" id="{CEC07C7E-F170-4240-91B9-54A1151E32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CA411B73-A3AF-4112-BD03-A802BE71E7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Прямая соединительная линия 66">
            <a:extLst>
              <a:ext uri="{FF2B5EF4-FFF2-40B4-BE49-F238E27FC236}">
                <a16:creationId xmlns:a16="http://schemas.microsoft.com/office/drawing/2014/main" id="{61302B36-F42E-49AB-A724-F90B87DF0A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ЖИЗНЬ, ОТДАННАЯ НАУКЕ. Мария Склодовская-Кюр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1" y="1097973"/>
            <a:ext cx="2677688" cy="383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Один из создателей первого транзисто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46" y="1097973"/>
            <a:ext cx="2595220" cy="389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Фредерик Сенгер - Биограф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77" y="1097973"/>
            <a:ext cx="2712173" cy="383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Лайнус Карл Полинг - Биограф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679" y="1097973"/>
            <a:ext cx="2740215" cy="387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62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Я — Малала. Історія незламної боротьби за право на освіту, Малала Юсуфзай -  замовити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158" y="96527"/>
            <a:ext cx="1965763" cy="295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20980" y="96527"/>
            <a:ext cx="6963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uk-UA" dirty="0" err="1">
                <a:solidFill>
                  <a:srgbClr val="666666"/>
                </a:solidFill>
                <a:latin typeface="Roboto"/>
              </a:rPr>
              <a:t>Малала</a:t>
            </a:r>
            <a:r>
              <a:rPr lang="uk-UA" dirty="0">
                <a:solidFill>
                  <a:srgbClr val="666666"/>
                </a:solidFill>
                <a:latin typeface="Roboto"/>
              </a:rPr>
              <a:t> стала відомою в 11 років завдяки блогу, який вела для </a:t>
            </a:r>
            <a:r>
              <a:rPr lang="uk-UA" dirty="0" err="1">
                <a:solidFill>
                  <a:srgbClr val="666666"/>
                </a:solidFill>
                <a:latin typeface="Roboto"/>
              </a:rPr>
              <a:t>Бі</a:t>
            </a:r>
            <a:r>
              <a:rPr lang="uk-UA" dirty="0">
                <a:solidFill>
                  <a:srgbClr val="666666"/>
                </a:solidFill>
                <a:latin typeface="Roboto"/>
              </a:rPr>
              <a:t>-</a:t>
            </a:r>
            <a:r>
              <a:rPr lang="uk-UA" dirty="0" err="1">
                <a:solidFill>
                  <a:srgbClr val="666666"/>
                </a:solidFill>
                <a:latin typeface="Roboto"/>
              </a:rPr>
              <a:t>бі</a:t>
            </a:r>
            <a:r>
              <a:rPr lang="uk-UA" dirty="0">
                <a:solidFill>
                  <a:srgbClr val="666666"/>
                </a:solidFill>
                <a:latin typeface="Roboto"/>
              </a:rPr>
              <a:t>-сі. У блозі вона розповідала про своє життя та режим талібів у Пакистані, про їхні спроби взяти під контроль долину Сват і про свої погляди на розвиток освіти для </a:t>
            </a:r>
            <a:r>
              <a:rPr lang="uk-UA" dirty="0" err="1">
                <a:solidFill>
                  <a:srgbClr val="666666"/>
                </a:solidFill>
                <a:latin typeface="Roboto"/>
              </a:rPr>
              <a:t>дівчаток</a:t>
            </a:r>
            <a:r>
              <a:rPr lang="uk-UA" dirty="0">
                <a:solidFill>
                  <a:srgbClr val="666666"/>
                </a:solidFill>
                <a:latin typeface="Roboto"/>
              </a:rPr>
              <a:t>.</a:t>
            </a:r>
            <a:endParaRPr lang="uk-UA" b="0" i="0" dirty="0">
              <a:solidFill>
                <a:srgbClr val="666666"/>
              </a:solidFill>
              <a:effectLst/>
              <a:latin typeface="Robot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0980" y="1296856"/>
            <a:ext cx="6750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666666"/>
                </a:solidFill>
                <a:latin typeface="Roboto"/>
              </a:rPr>
              <a:t>2. Її батько був директором школи в Пакистані й підтримував прагнення доньки здобути освіту. У своїй Нобелівській промові </a:t>
            </a:r>
            <a:r>
              <a:rPr lang="uk-UA" dirty="0" err="1">
                <a:solidFill>
                  <a:srgbClr val="666666"/>
                </a:solidFill>
                <a:latin typeface="Roboto"/>
              </a:rPr>
              <a:t>Малала</a:t>
            </a:r>
            <a:r>
              <a:rPr lang="uk-UA" dirty="0">
                <a:solidFill>
                  <a:srgbClr val="666666"/>
                </a:solidFill>
                <a:latin typeface="Roboto"/>
              </a:rPr>
              <a:t> наголосила, що саме підтримка батька мотивувала її стати активісткою за право жінок на освіту.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20980" y="2435297"/>
            <a:ext cx="6750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666666"/>
                </a:solidFill>
                <a:latin typeface="Roboto"/>
              </a:rPr>
              <a:t>3. 9 жовтня 2012 року </a:t>
            </a:r>
            <a:r>
              <a:rPr lang="uk-UA" dirty="0" err="1">
                <a:solidFill>
                  <a:srgbClr val="666666"/>
                </a:solidFill>
                <a:latin typeface="Roboto"/>
              </a:rPr>
              <a:t>Малала</a:t>
            </a:r>
            <a:r>
              <a:rPr lang="uk-UA" dirty="0">
                <a:solidFill>
                  <a:srgbClr val="666666"/>
                </a:solidFill>
                <a:latin typeface="Roboto"/>
              </a:rPr>
              <a:t> </a:t>
            </a:r>
            <a:r>
              <a:rPr lang="uk-UA" dirty="0" err="1">
                <a:solidFill>
                  <a:srgbClr val="666666"/>
                </a:solidFill>
                <a:latin typeface="Roboto"/>
              </a:rPr>
              <a:t>Юсуфзай</a:t>
            </a:r>
            <a:r>
              <a:rPr lang="uk-UA" dirty="0">
                <a:solidFill>
                  <a:srgbClr val="666666"/>
                </a:solidFill>
                <a:latin typeface="Roboto"/>
              </a:rPr>
              <a:t> поверталася додому зі школи на шкільному автобусі. Автобус зупинили люди в масках зі зброєю. Один із бойовиків зайшов в автобус і став питати, хто з них </a:t>
            </a:r>
            <a:r>
              <a:rPr lang="uk-UA" dirty="0" err="1">
                <a:solidFill>
                  <a:srgbClr val="666666"/>
                </a:solidFill>
                <a:latin typeface="Roboto"/>
              </a:rPr>
              <a:t>Малала</a:t>
            </a:r>
            <a:r>
              <a:rPr lang="uk-UA" dirty="0">
                <a:solidFill>
                  <a:srgbClr val="666666"/>
                </a:solidFill>
                <a:latin typeface="Roboto"/>
              </a:rPr>
              <a:t>, а тоді двічі вистрілив у дівчинку, потрапивши в голову й шию. Після тригодинної операції хірургу вдалося дістати кулю з мозку і врятувати її життя.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813" y="93485"/>
            <a:ext cx="31545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666666"/>
                </a:solidFill>
                <a:latin typeface="Roboto"/>
              </a:rPr>
              <a:t> </a:t>
            </a:r>
            <a:r>
              <a:rPr lang="uk-UA" dirty="0" smtClean="0">
                <a:solidFill>
                  <a:srgbClr val="666666"/>
                </a:solidFill>
                <a:latin typeface="Roboto"/>
              </a:rPr>
              <a:t>4. У </a:t>
            </a:r>
            <a:r>
              <a:rPr lang="uk-UA" dirty="0">
                <a:solidFill>
                  <a:srgbClr val="666666"/>
                </a:solidFill>
                <a:latin typeface="Roboto"/>
              </a:rPr>
              <a:t>2013 році </a:t>
            </a:r>
            <a:r>
              <a:rPr lang="uk-UA" dirty="0" err="1">
                <a:solidFill>
                  <a:srgbClr val="666666"/>
                </a:solidFill>
                <a:latin typeface="Roboto"/>
              </a:rPr>
              <a:t>Малала</a:t>
            </a:r>
            <a:r>
              <a:rPr lang="uk-UA" dirty="0">
                <a:solidFill>
                  <a:srgbClr val="666666"/>
                </a:solidFill>
                <a:latin typeface="Roboto"/>
              </a:rPr>
              <a:t> написала книжку у співавторстві з американською журналісткою </a:t>
            </a:r>
            <a:r>
              <a:rPr lang="uk-UA" dirty="0" err="1">
                <a:solidFill>
                  <a:srgbClr val="666666"/>
                </a:solidFill>
                <a:latin typeface="Roboto"/>
              </a:rPr>
              <a:t>Крістіною</a:t>
            </a:r>
            <a:r>
              <a:rPr lang="uk-UA" dirty="0">
                <a:solidFill>
                  <a:srgbClr val="666666"/>
                </a:solidFill>
                <a:latin typeface="Roboto"/>
              </a:rPr>
              <a:t> Лем, яка сколихнула весь цивілізований світ. Одразу після публікації мемуари «Я — </a:t>
            </a:r>
            <a:r>
              <a:rPr lang="uk-UA" dirty="0" err="1">
                <a:solidFill>
                  <a:srgbClr val="666666"/>
                </a:solidFill>
                <a:latin typeface="Roboto"/>
              </a:rPr>
              <a:t>Малала</a:t>
            </a:r>
            <a:r>
              <a:rPr lang="uk-UA" dirty="0">
                <a:solidFill>
                  <a:srgbClr val="666666"/>
                </a:solidFill>
                <a:latin typeface="Roboto"/>
              </a:rPr>
              <a:t>. Історія незламної боротьби за право на освіту</a:t>
            </a:r>
            <a:r>
              <a:rPr lang="uk-UA" dirty="0" smtClean="0">
                <a:solidFill>
                  <a:srgbClr val="666666"/>
                </a:solidFill>
                <a:latin typeface="Roboto"/>
              </a:rPr>
              <a:t>»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813" y="3232806"/>
            <a:ext cx="28871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rgbClr val="666666"/>
                </a:solidFill>
                <a:latin typeface="Roboto"/>
              </a:rPr>
              <a:t>5. У 2014 році </a:t>
            </a:r>
            <a:r>
              <a:rPr lang="uk-UA" sz="1400" dirty="0" err="1">
                <a:solidFill>
                  <a:srgbClr val="666666"/>
                </a:solidFill>
                <a:latin typeface="Roboto"/>
              </a:rPr>
              <a:t>Малала</a:t>
            </a:r>
            <a:r>
              <a:rPr lang="uk-UA" sz="1400" dirty="0">
                <a:solidFill>
                  <a:srgbClr val="666666"/>
                </a:solidFill>
                <a:latin typeface="Roboto"/>
              </a:rPr>
              <a:t> стала наймолодшою лауреаткою Нобелівської премії миру, отримала її в 17 років. Нагороду вона розділила з індійським правозахисником </a:t>
            </a:r>
            <a:r>
              <a:rPr lang="uk-UA" sz="1400" dirty="0" err="1">
                <a:solidFill>
                  <a:srgbClr val="666666"/>
                </a:solidFill>
                <a:latin typeface="Roboto"/>
              </a:rPr>
              <a:t>Кайлашем</a:t>
            </a:r>
            <a:r>
              <a:rPr lang="uk-UA" sz="1400" dirty="0">
                <a:solidFill>
                  <a:srgbClr val="666666"/>
                </a:solidFill>
                <a:latin typeface="Roboto"/>
              </a:rPr>
              <a:t> </a:t>
            </a:r>
            <a:r>
              <a:rPr lang="uk-UA" sz="1400" dirty="0" err="1">
                <a:solidFill>
                  <a:srgbClr val="666666"/>
                </a:solidFill>
                <a:latin typeface="Roboto"/>
              </a:rPr>
              <a:t>Сат’ярті</a:t>
            </a:r>
            <a:r>
              <a:rPr lang="uk-UA" sz="1400" dirty="0">
                <a:solidFill>
                  <a:srgbClr val="666666"/>
                </a:solidFill>
                <a:latin typeface="Roboto"/>
              </a:rPr>
              <a:t>, який бореться за захист прав дітей та проти експлуатації дитячої праці. Заснований ним у </a:t>
            </a:r>
            <a:r>
              <a:rPr lang="uk-UA" sz="1400" dirty="0" smtClean="0">
                <a:solidFill>
                  <a:srgbClr val="666666"/>
                </a:solidFill>
                <a:latin typeface="Roboto"/>
              </a:rPr>
              <a:t>1980 році </a:t>
            </a:r>
            <a:r>
              <a:rPr lang="uk-UA" sz="1400" dirty="0">
                <a:solidFill>
                  <a:srgbClr val="666666"/>
                </a:solidFill>
                <a:latin typeface="Roboto"/>
              </a:rPr>
              <a:t>індійський рух за збереження дитинства допоміг 80 000 дітей.</a:t>
            </a:r>
            <a:endParaRPr lang="uk-UA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20980" y="424846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rgbClr val="666666"/>
                </a:solidFill>
                <a:latin typeface="Roboto"/>
              </a:rPr>
              <a:t>6. У </a:t>
            </a:r>
            <a:r>
              <a:rPr lang="uk-UA" dirty="0">
                <a:solidFill>
                  <a:srgbClr val="666666"/>
                </a:solidFill>
                <a:latin typeface="Roboto"/>
              </a:rPr>
              <a:t>20 років (у 2017) </a:t>
            </a:r>
            <a:r>
              <a:rPr lang="uk-UA" dirty="0" err="1">
                <a:solidFill>
                  <a:srgbClr val="666666"/>
                </a:solidFill>
                <a:latin typeface="Roboto"/>
              </a:rPr>
              <a:t>Малала</a:t>
            </a:r>
            <a:r>
              <a:rPr lang="uk-UA" dirty="0">
                <a:solidFill>
                  <a:srgbClr val="666666"/>
                </a:solidFill>
                <a:latin typeface="Roboto"/>
              </a:rPr>
              <a:t> вступила в Оксфорд. Вона вивчає філософію, політику та економіку в </a:t>
            </a:r>
            <a:r>
              <a:rPr lang="en-US" dirty="0">
                <a:solidFill>
                  <a:srgbClr val="666666"/>
                </a:solidFill>
                <a:latin typeface="Roboto"/>
              </a:rPr>
              <a:t>Lady Margaret Hall. 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32815" y="6296816"/>
            <a:ext cx="5117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https://povaha.org.ua/10-faktiv-pro-malalu/</a:t>
            </a:r>
          </a:p>
        </p:txBody>
      </p:sp>
      <p:pic>
        <p:nvPicPr>
          <p:cNvPr id="5130" name="Picture 10" descr="Самый молодой посланник мира ООН Малала Юсуфзай: кто она такая | СПЛЕТ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248" y="3152124"/>
            <a:ext cx="1923273" cy="289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76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56 - народився Іван Франк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6" y="196103"/>
            <a:ext cx="24892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Іван Багряний. Біг над прірвою від Охтирки до Нового Ульма | Історична  правд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02" y="196103"/>
            <a:ext cx="1202055" cy="180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авло Тичин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53" y="196103"/>
            <a:ext cx="1307353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Бажан Микола Платонович | Комітет з Національної премії України імені  Тараса Шевченк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03" y="196103"/>
            <a:ext cx="1130655" cy="180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Улас Самчук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355" y="196103"/>
            <a:ext cx="1271926" cy="180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3 квітня. Херсонская областная универсальная научная библиотека им. Олеся  Гончара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778" y="196103"/>
            <a:ext cx="1271775" cy="180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Виктор Ющенко – биография, фото, личная жизнь, новости 2021 - 24СМИ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5" y="2221883"/>
            <a:ext cx="1589742" cy="2121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Нобель» для Бориса Олійника? – ЛітАкцент – світ сучасної літератури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964" y="2221882"/>
            <a:ext cx="1931260" cy="2121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Мустафа Джемилев: фото, биография, досье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8" y="2339789"/>
            <a:ext cx="2448672" cy="164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Стус, Василий Семёнович — Википедия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49" y="2339789"/>
            <a:ext cx="1565910" cy="20561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9180826" y="2450958"/>
            <a:ext cx="1627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Українське питання та Нобелівська премія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623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ipling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155506"/>
            <a:ext cx="1437338" cy="17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1550" y="163094"/>
            <a:ext cx="17429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Редьярд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Кіплінг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. За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спостережливість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яскраву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фантазію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зрілість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ідей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видатний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талант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оповідача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(1907)</a:t>
            </a:r>
            <a:endParaRPr lang="uk-UA" dirty="0"/>
          </a:p>
        </p:txBody>
      </p:sp>
      <p:pic>
        <p:nvPicPr>
          <p:cNvPr id="7172" name="Picture 4" descr="George bernard sh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04" y="155506"/>
            <a:ext cx="1154162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26367" y="24594"/>
            <a:ext cx="20976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Бернард Шоу. За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творчість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відзначену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ідеалізмом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гуманізмом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за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іскрометну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сатиру,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часто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поєднується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з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винятковою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поетичною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красою (1925)</a:t>
            </a:r>
            <a:endParaRPr lang="uk-UA" dirty="0"/>
          </a:p>
        </p:txBody>
      </p:sp>
      <p:pic>
        <p:nvPicPr>
          <p:cNvPr id="7174" name="Picture 6" descr="John galswort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039" y="155506"/>
            <a:ext cx="1280798" cy="17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19759" y="155506"/>
            <a:ext cx="16990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Джон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Голсуорсі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. За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високе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мистецтво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оповіді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вершиною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якого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є «Сага про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форсайтів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» (1932)</a:t>
            </a:r>
            <a:endParaRPr lang="uk-UA" dirty="0"/>
          </a:p>
        </p:txBody>
      </p:sp>
      <p:pic>
        <p:nvPicPr>
          <p:cNvPr id="7176" name="Picture 8" descr="T.S. Eliot, 19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9" y="3288220"/>
            <a:ext cx="1408599" cy="172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50768" y="3288220"/>
            <a:ext cx="2041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Томас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Стернз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Еліот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. За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його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видатний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внесок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сучасну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поезію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(1948)</a:t>
            </a:r>
            <a:endParaRPr lang="uk-UA" dirty="0"/>
          </a:p>
        </p:txBody>
      </p:sp>
      <p:pic>
        <p:nvPicPr>
          <p:cNvPr id="7178" name="Picture 10" descr="Russell1907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68" y="3294827"/>
            <a:ext cx="1320053" cy="193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16390" y="3274858"/>
            <a:ext cx="30266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Бертран Рассел. На 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</a:rPr>
              <a:t>знак визнання його різноманітних і значимих творів, в яких він відстоює гуманістичні ідеали та свободу </a:t>
            </a:r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думки (1950)</a:t>
            </a:r>
            <a:endParaRPr lang="uk-UA" dirty="0"/>
          </a:p>
        </p:txBody>
      </p:sp>
      <p:pic>
        <p:nvPicPr>
          <p:cNvPr id="7180" name="Picture 12" descr="Churchill portrait NYP 4506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417" y="3274858"/>
            <a:ext cx="1342396" cy="159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824175" y="1423114"/>
            <a:ext cx="18624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Вінстон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Черчилль. За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неперевершеність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історичного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й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біографічного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опису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за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блискуче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ораторське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мистецтво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з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допомогою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якого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відстоювалися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найвищі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людські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цінності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(1953)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660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lias Canetti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0" y="164819"/>
            <a:ext cx="1915504" cy="209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1921" y="164819"/>
            <a:ext cx="20215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Еліас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Кантетті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. За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оповідання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яким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притаманний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широкий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світогляд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багатство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ідей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художня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сила (1981)</a:t>
            </a:r>
            <a:endParaRPr lang="uk-UA" dirty="0"/>
          </a:p>
        </p:txBody>
      </p:sp>
      <p:pic>
        <p:nvPicPr>
          <p:cNvPr id="8196" name="Picture 4" descr="William Golding 19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463" y="164818"/>
            <a:ext cx="1555164" cy="209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03362" y="164818"/>
            <a:ext cx="17345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Вільям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Голдінг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. За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його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романи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висвітлюють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життя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людини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сучасному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світі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(1983)</a:t>
            </a:r>
            <a:endParaRPr lang="uk-UA" dirty="0"/>
          </a:p>
        </p:txBody>
      </p:sp>
      <p:pic>
        <p:nvPicPr>
          <p:cNvPr id="8198" name="Picture 6" descr="V.S. Naipa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24" y="258947"/>
            <a:ext cx="1807368" cy="200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35353" y="164818"/>
            <a:ext cx="27566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Відьядхар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Сураджпрасад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Найпол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. За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поєднання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проникливої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оповіді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дослідження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творах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змушують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нас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замислитися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про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речі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які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зазвичай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не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обговорюють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(2001)</a:t>
            </a:r>
            <a:endParaRPr lang="uk-UA" dirty="0"/>
          </a:p>
        </p:txBody>
      </p:sp>
      <p:pic>
        <p:nvPicPr>
          <p:cNvPr id="8200" name="Picture 8" descr="Harold-pinter-at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0" y="3014568"/>
            <a:ext cx="1845177" cy="118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61921" y="2792909"/>
            <a:ext cx="37414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Гарольд </a:t>
            </a:r>
            <a:r>
              <a:rPr lang="uk-UA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Пінтер</a:t>
            </a:r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. Той, хто у 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</a:rPr>
              <a:t>своїх п'єсах відкриває прірву, що </a:t>
            </a:r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ховається 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</a:rPr>
              <a:t>під </a:t>
            </a:r>
            <a:r>
              <a:rPr lang="uk-UA" dirty="0" err="1">
                <a:solidFill>
                  <a:srgbClr val="202122"/>
                </a:solidFill>
                <a:latin typeface="Arial" panose="020B0604020202020204" pitchFamily="34" charset="0"/>
              </a:rPr>
              <a:t>метушнею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повсякденності, 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</a:rPr>
              <a:t>і </a:t>
            </a:r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вдирається 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</a:rPr>
              <a:t>у катівні </a:t>
            </a:r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песимізму (2005)</a:t>
            </a:r>
            <a:endParaRPr lang="uk-UA" dirty="0"/>
          </a:p>
        </p:txBody>
      </p:sp>
      <p:pic>
        <p:nvPicPr>
          <p:cNvPr id="8202" name="Picture 10" descr="Doris lessing 20060312 (square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00" y="2750141"/>
            <a:ext cx="1445340" cy="144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32178" y="2689946"/>
            <a:ext cx="3870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Доріс Лессінг. Розповідає 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</a:rPr>
              <a:t>про досвід жінок, зі скептицизмом, пристрастю і пророчої силою розглядає розділену </a:t>
            </a:r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цивілізацію (2007)</a:t>
            </a:r>
            <a:endParaRPr lang="uk-UA" dirty="0"/>
          </a:p>
        </p:txBody>
      </p:sp>
      <p:pic>
        <p:nvPicPr>
          <p:cNvPr id="8204" name="Picture 12" descr="Kazuo Ishiguro by Kubi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0" y="4503267"/>
            <a:ext cx="1245762" cy="156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41929" y="45152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Кадзуо</a:t>
            </a:r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uk-UA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Ішігуро</a:t>
            </a:r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en-US" i="1" dirty="0"/>
              <a:t>Who, in novels of great emotional force, has uncovered the abyss beneath our illusory sense of connection with the </a:t>
            </a:r>
            <a:r>
              <a:rPr lang="en-US" i="1" dirty="0" smtClean="0"/>
              <a:t>world</a:t>
            </a:r>
            <a:r>
              <a:rPr lang="uk-UA" i="1" dirty="0" smtClean="0"/>
              <a:t> (2017)</a:t>
            </a:r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6209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376" y="47598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hlinkClick r:id="rId2"/>
              </a:rPr>
              <a:t>https://</a:t>
            </a:r>
            <a:r>
              <a:rPr lang="uk-UA" dirty="0" smtClean="0">
                <a:hlinkClick r:id="rId2"/>
              </a:rPr>
              <a:t>www.youtube.com/watch?time_continue=1&amp;v=aoQI0lSBQUQ&amp;feature=emb_logo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7660" y="3531784"/>
            <a:ext cx="5997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3"/>
              </a:rPr>
              <a:t>https://</a:t>
            </a:r>
            <a:r>
              <a:rPr lang="uk-UA" dirty="0" smtClean="0">
                <a:hlinkClick r:id="rId3"/>
              </a:rPr>
              <a:t>www.youtube.com/watch?v=n_ap4Czeo4Y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2376" y="4079630"/>
            <a:ext cx="5860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4"/>
              </a:rPr>
              <a:t>https://</a:t>
            </a:r>
            <a:r>
              <a:rPr lang="uk-UA" dirty="0" smtClean="0">
                <a:hlinkClick r:id="rId4"/>
              </a:rPr>
              <a:t>www.youtube.com/watch?v=sXiRZhDEo8A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660" y="3087050"/>
            <a:ext cx="6333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hlinkClick r:id="rId5"/>
              </a:rPr>
              <a:t>https://</a:t>
            </a:r>
            <a:r>
              <a:rPr lang="uk-UA" dirty="0" smtClean="0">
                <a:hlinkClick r:id="rId5"/>
              </a:rPr>
              <a:t>www.youtube.com/watch?v=A1UWKC3MD3U</a:t>
            </a:r>
            <a:endParaRPr lang="en-US" dirty="0" smtClean="0"/>
          </a:p>
          <a:p>
            <a:endParaRPr lang="uk-UA" dirty="0"/>
          </a:p>
        </p:txBody>
      </p:sp>
      <p:pic>
        <p:nvPicPr>
          <p:cNvPr id="6146" name="Picture 2" descr="Похований велетень&quot; – новий літературний шедев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2" y="88206"/>
            <a:ext cx="4930401" cy="299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Исигуро, Кадзуо — Википед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8229" y="444508"/>
            <a:ext cx="3866566" cy="47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82533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AABB37-1599-4AE8-818C-82E84CA93DF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CF9EC99-89FF-486C-9E02-31E13FD72E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6CF9D2-F3E0-450F-B184-8D2A0EB8B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«Галерея создателя»</Template>
  <TotalTime>0</TotalTime>
  <Words>568</Words>
  <Application>Microsoft Office PowerPoint</Application>
  <PresentationFormat>Широкоэкранный</PresentationFormat>
  <Paragraphs>37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Roboto</vt:lpstr>
      <vt:lpstr>Times New Roman</vt:lpstr>
      <vt:lpstr>Галерея</vt:lpstr>
      <vt:lpstr>Нобелівський контекст британської літератури</vt:lpstr>
      <vt:lpstr>Альфред Нобель (1833-1896)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2021-04-02T11:56:50Z</dcterms:created>
  <dcterms:modified xsi:type="dcterms:W3CDTF">2021-04-02T18:32:44Z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