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handoutMasterIdLst>
    <p:handoutMasterId r:id="rId17"/>
  </p:handoutMasterIdLst>
  <p:sldIdLst>
    <p:sldId id="256" r:id="rId5"/>
    <p:sldId id="257" r:id="rId6"/>
    <p:sldId id="264" r:id="rId7"/>
    <p:sldId id="268" r:id="rId8"/>
    <p:sldId id="269" r:id="rId9"/>
    <p:sldId id="261" r:id="rId10"/>
    <p:sldId id="270" r:id="rId11"/>
    <p:sldId id="271" r:id="rId12"/>
    <p:sldId id="272" r:id="rId13"/>
    <p:sldId id="273" r:id="rId14"/>
    <p:sldId id="274" r:id="rId1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1" autoAdjust="0"/>
  </p:normalViewPr>
  <p:slideViewPr>
    <p:cSldViewPr snapToGrid="0" showGuides="1">
      <p:cViewPr varScale="1">
        <p:scale>
          <a:sx n="74" d="100"/>
          <a:sy n="74" d="100"/>
        </p:scale>
        <p:origin x="576"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15.03.2021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15.03.2021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15.03.2021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E80E4BC3-C763-48AA-8280-ACE59646066A}" type="datetime1">
              <a:rPr lang="ru-RU" smtClean="0"/>
              <a:pPr/>
              <a:t>15.03.2021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36D72474-459C-42C4-A0ED-A9AD89867D22}" type="datetime1">
              <a:rPr lang="ru-RU" smtClean="0"/>
              <a:pPr/>
              <a:t>15.03.2021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r>
              <a:rPr lang="ru-RU" dirty="0"/>
              <a:t>09.10.2016</a:t>
            </a:r>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08D2BC5-0E5D-4645-A815-DFCA1A04B5A6}" type="datetime1">
              <a:rPr lang="ru-RU" smtClean="0"/>
              <a:pPr/>
              <a:t>15.03.2021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
        <p:nvSpPr>
          <p:cNvPr id="19" name="Пояснительный текст"/>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a:latin typeface="Arial" pitchFamily="34" charset="0"/>
                <a:cs typeface="Arial" pitchFamily="34" charset="0"/>
              </a:rPr>
              <a:t>ПРИМЕЧАНИЕ</a:t>
            </a:r>
            <a:endParaRPr lang="ru-RU" sz="1200" b="1" i="1" dirty="0">
              <a:latin typeface="Arial" pitchFamily="34" charset="0"/>
              <a:cs typeface="Arial" pitchFamily="34" charset="0"/>
            </a:endParaRPr>
          </a:p>
          <a:p>
            <a:pPr rtl="0"/>
            <a:r>
              <a:rPr lang="ru-RU" sz="1200" i="1" dirty="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15.03.2021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89071334-89C1-48F8-8089-E3D6AA3BB79C}" type="datetime1">
              <a:rPr lang="ru-RU" smtClean="0"/>
              <a:pPr/>
              <a:t>15.03.2021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3FDCDF3F-3D72-4F56-93A1-9DDD55AB6452}" type="datetime1">
              <a:rPr lang="ru-RU" smtClean="0"/>
              <a:pPr/>
              <a:t>15.03.2021</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C5C11A32-C44A-4E32-8FFB-D057369B4F61}" type="datetime1">
              <a:rPr lang="ru-RU" smtClean="0"/>
              <a:pPr/>
              <a:t>15.03.2021</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E5ECC2E-6DAB-4717-9C53-38589639C202}" type="datetime1">
              <a:rPr lang="ru-RU" smtClean="0"/>
              <a:pPr/>
              <a:t>15.03.2021</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C0002A-E6EF-4378-B5A3-22E20EA855B1}" type="datetime1">
              <a:rPr lang="ru-RU" smtClean="0"/>
              <a:pPr/>
              <a:t>15.03.2021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 уровень</a:t>
            </a:r>
          </a:p>
          <a:p>
            <a:pPr lvl="6" rtl="0"/>
            <a:r>
              <a:rPr lang="ru-RU" dirty="0"/>
              <a:t>Седьмой уровень</a:t>
            </a:r>
          </a:p>
          <a:p>
            <a:pPr lvl="7" rtl="0"/>
            <a:r>
              <a:rPr lang="ru-RU" dirty="0"/>
              <a:t>Восьмой уровень</a:t>
            </a:r>
          </a:p>
          <a:p>
            <a:pPr lvl="8" rtl="0"/>
            <a:r>
              <a:rPr lang="ru-RU" dirty="0"/>
              <a:t>Девятый уровень</a:t>
            </a:r>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A42E0B6C-3F58-4527-A133-F91FB65EBC2F}" type="datetime1">
              <a:rPr lang="ru-RU" smtClean="0"/>
              <a:pPr/>
              <a:t>15.03.2021</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9dB9BZWDBU"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QuG0yzDxdDY&amp;list=OLAK5uy_mzzPxrxWbgzsjKlcndn5BErkpmhSCpbLE&amp;index=9" TargetMode="External"/><Relationship Id="rId3" Type="http://schemas.openxmlformats.org/officeDocument/2006/relationships/hyperlink" Target="https://www.youtube.com/watch?v=lvqsDLDsznA" TargetMode="External"/><Relationship Id="rId7" Type="http://schemas.openxmlformats.org/officeDocument/2006/relationships/hyperlink" Target="https://www.youtube.com/watch?v=htf_MRxElNc" TargetMode="Externa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hyperlink" Target="https://www.youtube.com/watch?v=QmqrrHGTrEE" TargetMode="External"/><Relationship Id="rId5" Type="http://schemas.openxmlformats.org/officeDocument/2006/relationships/hyperlink" Target="https://www.youtube.com/watch?v=bOfxPaHoupQ"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hyperlink" Target="https://www.nobelprize.org/prizes/literature/1929/mann/documentar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Jxpz356uds"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moviestape.net/katalog_filmiv/drama/8711-ajris.html" TargetMode="Externa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hyperlink" Target="https://www.youtube.com/watch?v=m47A0AmqxQE" TargetMode="External"/><Relationship Id="rId5" Type="http://schemas.openxmlformats.org/officeDocument/2006/relationships/hyperlink" Target="https://www.youtube.com/watch?v=M26HU_xBTjM" TargetMode="External"/><Relationship Id="rId4" Type="http://schemas.openxmlformats.org/officeDocument/2006/relationships/hyperlink" Target="https://www.youtube.com/watch?v=Q-R2HgCOXG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9dJVKvALOQ" TargetMode="External"/><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www.nobelprize.org/prizes/literature/1983/golding/prize-present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2%D1%96%D0%BB%D1%8C%D0%B3%D0%B5%D0%BB%D1%8C%D0%BC_%D0%94%D1%96%D0%BB%D1%8C%D1%82%D0%B5%D0%B9" TargetMode="External"/><Relationship Id="rId2" Type="http://schemas.openxmlformats.org/officeDocument/2006/relationships/hyperlink" Target="https://uk.wikipedia.org/wiki/%D0%9A%D0%B0%D1%80%D0%BB_%D0%A1%D0%B8%D0%BC%D0%BE%D0%BD_%D0%9C%D0%BE%D1%80%D0%B3%D0%B5%D0%BD%D1%88%D1%82%D0%B5%D1%80%D0%BD" TargetMode="External"/><Relationship Id="rId1" Type="http://schemas.openxmlformats.org/officeDocument/2006/relationships/slideLayout" Target="../slideLayouts/slideLayout8.xml"/><Relationship Id="rId5" Type="http://schemas.openxmlformats.org/officeDocument/2006/relationships/hyperlink" Target="https://uk.wikipedia.org/wiki/%D0%99%D0%BE%D0%B3%D0%B0%D0%BD%D0%BD_%D0%92%D0%BE%D0%BB%D1%8C%D1%84%D0%B3%D0%B0%D0%BD%D0%B3_%D1%84%D0%BE%D0%BD_%D0%93%D0%B5%D1%82%D0%B5" TargetMode="External"/><Relationship Id="rId4" Type="http://schemas.openxmlformats.org/officeDocument/2006/relationships/hyperlink" Target="https://uk.wikipedia.org/w/index.php?title=%D0%A0%D0%BE%D0%BA%D0%B8_%D0%BD%D0%B0%D0%B2%D1%87%D0%B0%D0%BD%D0%BD%D1%8F_%D0%92%D1%96%D0%BB%D1%8C%D0%B3%D0%B5%D0%BB%D1%8C%D0%BC%D0%B0_%D0%9C%D0%B5%D0%B9%D1%81%D1%82%D0%B5%D1%80%D0%B0&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p:txBody>
          <a:bodyPr rtlCol="0"/>
          <a:lstStyle/>
          <a:p>
            <a:pPr algn="r" rtl="0"/>
            <a:r>
              <a:rPr lang="ru-RU" dirty="0"/>
              <a:t>п</a:t>
            </a:r>
            <a:r>
              <a:rPr lang="ru-RU" dirty="0" smtClean="0"/>
              <a:t>роф. </a:t>
            </a:r>
            <a:r>
              <a:rPr lang="ru-RU" dirty="0" err="1" smtClean="0"/>
              <a:t>Деркачова</a:t>
            </a:r>
            <a:r>
              <a:rPr lang="ru-RU" dirty="0" smtClean="0"/>
              <a:t> О. С.</a:t>
            </a:r>
            <a:endParaRPr lang="ru-RU" dirty="0"/>
          </a:p>
        </p:txBody>
      </p:sp>
      <p:pic>
        <p:nvPicPr>
          <p:cNvPr id="4" name="Рисунок 3" descr="Открытая книга на столе, размытые полки с книгами на заднем плане" title="Образец рисунка"/>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
        <p:nvSpPr>
          <p:cNvPr id="3" name="Прямоугольник 2"/>
          <p:cNvSpPr/>
          <p:nvPr/>
        </p:nvSpPr>
        <p:spPr>
          <a:xfrm>
            <a:off x="176011" y="2397497"/>
            <a:ext cx="6353578" cy="1477328"/>
          </a:xfrm>
          <a:prstGeom prst="rect">
            <a:avLst/>
          </a:prstGeom>
        </p:spPr>
        <p:txBody>
          <a:bodyPr wrap="square">
            <a:spAutoFit/>
          </a:bodyPr>
          <a:lstStyle/>
          <a:p>
            <a:pPr algn="ctr">
              <a:spcAft>
                <a:spcPts val="0"/>
              </a:spcAft>
            </a:pPr>
            <a:r>
              <a:rPr lang="uk-UA" sz="3000" b="1" dirty="0">
                <a:solidFill>
                  <a:srgbClr val="000000"/>
                </a:solidFill>
                <a:latin typeface="Times New Roman" panose="02020603050405020304" pitchFamily="18" charset="0"/>
                <a:ea typeface="Times New Roman" panose="02020603050405020304" pitchFamily="18" charset="0"/>
              </a:rPr>
              <a:t>Інтелектуальний роман та роман виховання у британській літературі</a:t>
            </a:r>
            <a:endParaRPr lang="uk-UA"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іккенс Чарльз "/>
          <p:cNvPicPr/>
          <p:nvPr/>
        </p:nvPicPr>
        <p:blipFill>
          <a:blip r:embed="rId2">
            <a:extLst>
              <a:ext uri="{28A0092B-C50C-407E-A947-70E740481C1C}">
                <a14:useLocalDpi xmlns:a14="http://schemas.microsoft.com/office/drawing/2010/main" val="0"/>
              </a:ext>
            </a:extLst>
          </a:blip>
          <a:srcRect/>
          <a:stretch>
            <a:fillRect/>
          </a:stretch>
        </p:blipFill>
        <p:spPr bwMode="auto">
          <a:xfrm>
            <a:off x="412124" y="193184"/>
            <a:ext cx="3112072" cy="3367284"/>
          </a:xfrm>
          <a:prstGeom prst="rect">
            <a:avLst/>
          </a:prstGeom>
          <a:noFill/>
          <a:ln>
            <a:noFill/>
          </a:ln>
        </p:spPr>
      </p:pic>
      <p:sp>
        <p:nvSpPr>
          <p:cNvPr id="3" name="Прямоугольник 2"/>
          <p:cNvSpPr/>
          <p:nvPr/>
        </p:nvSpPr>
        <p:spPr>
          <a:xfrm>
            <a:off x="3666186" y="193184"/>
            <a:ext cx="6096000" cy="646331"/>
          </a:xfrm>
          <a:prstGeom prst="rect">
            <a:avLst/>
          </a:prstGeom>
        </p:spPr>
        <p:txBody>
          <a:bodyPr>
            <a:spAutoFit/>
          </a:bodyPr>
          <a:lstStyle/>
          <a:p>
            <a:r>
              <a:rPr lang="uk-UA" dirty="0">
                <a:solidFill>
                  <a:srgbClr val="000000"/>
                </a:solidFill>
                <a:latin typeface="Times New Roman" panose="02020603050405020304" pitchFamily="18" charset="0"/>
                <a:ea typeface="Times New Roman" panose="02020603050405020304" pitchFamily="18" charset="0"/>
              </a:rPr>
              <a:t>Найвідомішим романістом ХІХ століття в англійській літературі є</a:t>
            </a:r>
            <a:r>
              <a:rPr lang="ru-RU"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ea typeface="Times New Roman" panose="02020603050405020304" pitchFamily="18" charset="0"/>
              </a:rPr>
              <a:t>Чарльз Діккенс</a:t>
            </a:r>
            <a:r>
              <a:rPr lang="ru-RU"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(1812-1870)</a:t>
            </a:r>
            <a:endParaRPr lang="uk-UA" dirty="0"/>
          </a:p>
        </p:txBody>
      </p:sp>
      <p:sp>
        <p:nvSpPr>
          <p:cNvPr id="4" name="Прямоугольник 3"/>
          <p:cNvSpPr/>
          <p:nvPr/>
        </p:nvSpPr>
        <p:spPr>
          <a:xfrm>
            <a:off x="3666186" y="1051345"/>
            <a:ext cx="6096000" cy="2308324"/>
          </a:xfrm>
          <a:prstGeom prst="rect">
            <a:avLst/>
          </a:prstGeom>
        </p:spPr>
        <p:txBody>
          <a:bodyPr>
            <a:spAutoFit/>
          </a:bodyPr>
          <a:lstStyle/>
          <a:p>
            <a:pPr indent="449580" algn="just">
              <a:spcAft>
                <a:spcPts val="0"/>
              </a:spcAft>
            </a:pPr>
            <a:r>
              <a:rPr lang="uk-UA" spc="25" dirty="0">
                <a:latin typeface="Times New Roman" panose="02020603050405020304" pitchFamily="18" charset="0"/>
                <a:ea typeface="Times New Roman" panose="02020603050405020304" pitchFamily="18" charset="0"/>
              </a:rPr>
              <a:t>Його активна літературна й громадська діяльність сприяла ліквідації боргових </a:t>
            </a:r>
            <a:r>
              <a:rPr lang="uk-UA" spc="25" dirty="0" err="1">
                <a:latin typeface="Times New Roman" panose="02020603050405020304" pitchFamily="18" charset="0"/>
                <a:ea typeface="Times New Roman" panose="02020603050405020304" pitchFamily="18" charset="0"/>
              </a:rPr>
              <a:t>тюрем</a:t>
            </a:r>
            <a:r>
              <a:rPr lang="uk-UA" spc="25" dirty="0">
                <a:latin typeface="Times New Roman" panose="02020603050405020304" pitchFamily="18" charset="0"/>
                <a:ea typeface="Times New Roman" panose="02020603050405020304" pitchFamily="18" charset="0"/>
              </a:rPr>
              <a:t>, реформ у галузі освіти і судочинства, збільшенню кількості доброчинних організацій. Його любов до бідних і скривджених була справжньою, а не фальшивою, для нього вони були такими ж повноправними членами суспільства, як і заможні, їм він дарував усю силу свого таланту, усю свою любов, відкривши їм поезію їхнього буденного життя.</a:t>
            </a:r>
            <a:endParaRPr lang="uk-UA" dirty="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412124" y="3965551"/>
            <a:ext cx="5740482" cy="369332"/>
          </a:xfrm>
          <a:prstGeom prst="rect">
            <a:avLst/>
          </a:prstGeom>
        </p:spPr>
        <p:txBody>
          <a:bodyPr wrap="none">
            <a:spAutoFit/>
          </a:bodyPr>
          <a:lstStyle/>
          <a:p>
            <a:r>
              <a:rPr lang="uk-UA" dirty="0">
                <a:hlinkClick r:id="rId3"/>
              </a:rPr>
              <a:t>https://</a:t>
            </a:r>
            <a:r>
              <a:rPr lang="uk-UA" dirty="0" smtClean="0">
                <a:hlinkClick r:id="rId3"/>
              </a:rPr>
              <a:t>www.youtube.com/watch?v=N9dB9BZWDBU</a:t>
            </a:r>
            <a:r>
              <a:rPr lang="en-US" dirty="0" smtClean="0"/>
              <a:t> </a:t>
            </a:r>
            <a:endParaRPr lang="uk-UA" dirty="0"/>
          </a:p>
        </p:txBody>
      </p:sp>
    </p:spTree>
    <p:extLst>
      <p:ext uri="{BB962C8B-B14F-4D97-AF65-F5344CB8AC3E}">
        <p14:creationId xmlns:p14="http://schemas.microsoft.com/office/powerpoint/2010/main" val="216341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983" y="323998"/>
            <a:ext cx="6096000" cy="646331"/>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«Осина фабрика» Ієна </a:t>
            </a:r>
            <a:r>
              <a:rPr lang="uk-UA" dirty="0" err="1">
                <a:latin typeface="Times New Roman" panose="02020603050405020304" pitchFamily="18" charset="0"/>
                <a:ea typeface="Times New Roman" panose="02020603050405020304" pitchFamily="18" charset="0"/>
              </a:rPr>
              <a:t>Бенкса</a:t>
            </a:r>
            <a:r>
              <a:rPr lang="uk-UA" dirty="0">
                <a:latin typeface="Times New Roman" panose="02020603050405020304" pitchFamily="18" charset="0"/>
                <a:ea typeface="Times New Roman" panose="02020603050405020304" pitchFamily="18" charset="0"/>
              </a:rPr>
              <a:t> – зразок сучасного роману ініціації.</a:t>
            </a:r>
            <a:endParaRPr lang="uk-UA" dirty="0"/>
          </a:p>
        </p:txBody>
      </p:sp>
      <p:pic>
        <p:nvPicPr>
          <p:cNvPr id="3" name="Рисунок 2" descr="Результат пошуку зображень за запитом ієн бенкс"/>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86" y="1171979"/>
            <a:ext cx="2726855" cy="3252876"/>
          </a:xfrm>
          <a:prstGeom prst="rect">
            <a:avLst/>
          </a:prstGeom>
          <a:noFill/>
          <a:ln>
            <a:noFill/>
          </a:ln>
        </p:spPr>
      </p:pic>
      <p:sp>
        <p:nvSpPr>
          <p:cNvPr id="4" name="Прямоугольник 3"/>
          <p:cNvSpPr/>
          <p:nvPr/>
        </p:nvSpPr>
        <p:spPr>
          <a:xfrm>
            <a:off x="4106621" y="1171979"/>
            <a:ext cx="5437514" cy="369332"/>
          </a:xfrm>
          <a:prstGeom prst="rect">
            <a:avLst/>
          </a:prstGeom>
        </p:spPr>
        <p:txBody>
          <a:bodyPr wrap="none">
            <a:spAutoFit/>
          </a:bodyPr>
          <a:lstStyle/>
          <a:p>
            <a:r>
              <a:rPr lang="uk-UA" dirty="0">
                <a:hlinkClick r:id="rId3"/>
              </a:rPr>
              <a:t>https://</a:t>
            </a:r>
            <a:r>
              <a:rPr lang="uk-UA" dirty="0" smtClean="0">
                <a:hlinkClick r:id="rId3"/>
              </a:rPr>
              <a:t>www.youtube.com/watch?v=lvqsDLDsznA</a:t>
            </a:r>
            <a:r>
              <a:rPr lang="en-US" dirty="0" smtClean="0"/>
              <a:t> </a:t>
            </a:r>
            <a:endParaRPr lang="uk-UA" dirty="0"/>
          </a:p>
        </p:txBody>
      </p:sp>
      <p:pic>
        <p:nvPicPr>
          <p:cNvPr id="5" name="Рисунок 4" descr="https://i1.wp.com/khatacomb.com/wp-content/uploads/2019/07/reconstitution.jpg?resize=285%2C265"/>
          <p:cNvPicPr/>
          <p:nvPr/>
        </p:nvPicPr>
        <p:blipFill>
          <a:blip r:embed="rId4">
            <a:extLst>
              <a:ext uri="{28A0092B-C50C-407E-A947-70E740481C1C}">
                <a14:useLocalDpi xmlns:a14="http://schemas.microsoft.com/office/drawing/2010/main" val="0"/>
              </a:ext>
            </a:extLst>
          </a:blip>
          <a:srcRect/>
          <a:stretch>
            <a:fillRect/>
          </a:stretch>
        </p:blipFill>
        <p:spPr bwMode="auto">
          <a:xfrm>
            <a:off x="4106621" y="1893194"/>
            <a:ext cx="3376004" cy="3000778"/>
          </a:xfrm>
          <a:prstGeom prst="rect">
            <a:avLst/>
          </a:prstGeom>
          <a:noFill/>
          <a:ln>
            <a:noFill/>
          </a:ln>
        </p:spPr>
      </p:pic>
      <p:sp>
        <p:nvSpPr>
          <p:cNvPr id="6" name="Прямоугольник 5"/>
          <p:cNvSpPr/>
          <p:nvPr/>
        </p:nvSpPr>
        <p:spPr>
          <a:xfrm>
            <a:off x="196424" y="5061189"/>
            <a:ext cx="5598199" cy="369332"/>
          </a:xfrm>
          <a:prstGeom prst="rect">
            <a:avLst/>
          </a:prstGeom>
        </p:spPr>
        <p:txBody>
          <a:bodyPr wrap="none">
            <a:spAutoFit/>
          </a:bodyPr>
          <a:lstStyle/>
          <a:p>
            <a:r>
              <a:rPr lang="uk-UA" dirty="0">
                <a:hlinkClick r:id="rId5"/>
              </a:rPr>
              <a:t>https://</a:t>
            </a:r>
            <a:r>
              <a:rPr lang="uk-UA" dirty="0" smtClean="0">
                <a:hlinkClick r:id="rId5"/>
              </a:rPr>
              <a:t>www.youtube.com/watch?v=bOfxPaHoupQ</a:t>
            </a:r>
            <a:r>
              <a:rPr lang="uk-UA" dirty="0" smtClean="0"/>
              <a:t> </a:t>
            </a:r>
            <a:endParaRPr lang="uk-UA" dirty="0"/>
          </a:p>
        </p:txBody>
      </p:sp>
      <p:sp>
        <p:nvSpPr>
          <p:cNvPr id="7" name="Прямоугольник 6"/>
          <p:cNvSpPr/>
          <p:nvPr/>
        </p:nvSpPr>
        <p:spPr>
          <a:xfrm>
            <a:off x="196424" y="5680885"/>
            <a:ext cx="5549596" cy="369332"/>
          </a:xfrm>
          <a:prstGeom prst="rect">
            <a:avLst/>
          </a:prstGeom>
        </p:spPr>
        <p:txBody>
          <a:bodyPr wrap="none">
            <a:spAutoFit/>
          </a:bodyPr>
          <a:lstStyle/>
          <a:p>
            <a:r>
              <a:rPr lang="uk-UA" dirty="0">
                <a:hlinkClick r:id="rId6"/>
              </a:rPr>
              <a:t>https://</a:t>
            </a:r>
            <a:r>
              <a:rPr lang="uk-UA" dirty="0" smtClean="0">
                <a:hlinkClick r:id="rId6"/>
              </a:rPr>
              <a:t>www.youtube.com/watch?v=QmqrrHGTrEE</a:t>
            </a:r>
            <a:r>
              <a:rPr lang="en-US" dirty="0" smtClean="0"/>
              <a:t> </a:t>
            </a:r>
            <a:endParaRPr lang="uk-UA" dirty="0"/>
          </a:p>
        </p:txBody>
      </p:sp>
      <p:sp>
        <p:nvSpPr>
          <p:cNvPr id="8" name="Прямоугольник 7"/>
          <p:cNvSpPr/>
          <p:nvPr/>
        </p:nvSpPr>
        <p:spPr>
          <a:xfrm>
            <a:off x="6385270" y="5061189"/>
            <a:ext cx="5387822" cy="369332"/>
          </a:xfrm>
          <a:prstGeom prst="rect">
            <a:avLst/>
          </a:prstGeom>
        </p:spPr>
        <p:txBody>
          <a:bodyPr wrap="none">
            <a:spAutoFit/>
          </a:bodyPr>
          <a:lstStyle/>
          <a:p>
            <a:r>
              <a:rPr lang="uk-UA" dirty="0">
                <a:hlinkClick r:id="rId7"/>
              </a:rPr>
              <a:t>https://</a:t>
            </a:r>
            <a:r>
              <a:rPr lang="uk-UA" dirty="0" smtClean="0">
                <a:hlinkClick r:id="rId7"/>
              </a:rPr>
              <a:t>www.youtube.com/watch?v=htf_MRxElNc</a:t>
            </a:r>
            <a:r>
              <a:rPr lang="en-US" dirty="0" smtClean="0"/>
              <a:t> </a:t>
            </a:r>
            <a:endParaRPr lang="uk-UA" dirty="0"/>
          </a:p>
        </p:txBody>
      </p:sp>
      <p:sp>
        <p:nvSpPr>
          <p:cNvPr id="9" name="Прямоугольник 8"/>
          <p:cNvSpPr/>
          <p:nvPr/>
        </p:nvSpPr>
        <p:spPr>
          <a:xfrm>
            <a:off x="5746020" y="5597738"/>
            <a:ext cx="6514001" cy="646331"/>
          </a:xfrm>
          <a:prstGeom prst="rect">
            <a:avLst/>
          </a:prstGeom>
        </p:spPr>
        <p:txBody>
          <a:bodyPr wrap="square">
            <a:spAutoFit/>
          </a:bodyPr>
          <a:lstStyle/>
          <a:p>
            <a:r>
              <a:rPr lang="uk-UA" dirty="0">
                <a:hlinkClick r:id="rId8"/>
              </a:rPr>
              <a:t>https://</a:t>
            </a:r>
            <a:r>
              <a:rPr lang="uk-UA" dirty="0" smtClean="0">
                <a:hlinkClick r:id="rId8"/>
              </a:rPr>
              <a:t>www.youtube.com/watch?v=QuG0yzDxdDY&amp;list=OLAK5uy_mzzPxrxWbgzsjKlcndn5BErkpmhSCpbLE&amp;index=9</a:t>
            </a:r>
            <a:r>
              <a:rPr lang="en-US" smtClean="0"/>
              <a:t> </a:t>
            </a:r>
            <a:endParaRPr lang="uk-UA" dirty="0"/>
          </a:p>
        </p:txBody>
      </p:sp>
    </p:spTree>
    <p:extLst>
      <p:ext uri="{BB962C8B-B14F-4D97-AF65-F5344CB8AC3E}">
        <p14:creationId xmlns:p14="http://schemas.microsoft.com/office/powerpoint/2010/main" val="139843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err="1" smtClean="0"/>
              <a:t>Говоритимемо</a:t>
            </a:r>
            <a:r>
              <a:rPr lang="ru-RU" dirty="0" smtClean="0"/>
              <a:t> про…</a:t>
            </a:r>
            <a:endParaRPr lang="ru-RU" dirty="0"/>
          </a:p>
        </p:txBody>
      </p:sp>
      <p:sp>
        <p:nvSpPr>
          <p:cNvPr id="3" name="Прямоугольник 2"/>
          <p:cNvSpPr/>
          <p:nvPr/>
        </p:nvSpPr>
        <p:spPr>
          <a:xfrm>
            <a:off x="1104900" y="1545465"/>
            <a:ext cx="8039100" cy="2015936"/>
          </a:xfrm>
          <a:prstGeom prst="rect">
            <a:avLst/>
          </a:prstGeom>
        </p:spPr>
        <p:txBody>
          <a:bodyPr wrap="square">
            <a:spAutoFit/>
          </a:bodyPr>
          <a:lstStyle/>
          <a:p>
            <a:pPr algn="just">
              <a:spcAft>
                <a:spcPts val="0"/>
              </a:spcAft>
            </a:pPr>
            <a:endParaRPr lang="uk-UA" sz="25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500" dirty="0">
                <a:solidFill>
                  <a:srgbClr val="000000"/>
                </a:solidFill>
                <a:latin typeface="Times New Roman" panose="02020603050405020304" pitchFamily="18" charset="0"/>
                <a:ea typeface="Times New Roman" panose="02020603050405020304" pitchFamily="18" charset="0"/>
              </a:rPr>
              <a:t>Інтелектуальний роман: виникнення та розвиток. </a:t>
            </a:r>
            <a:endParaRPr lang="uk-UA" sz="25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500" dirty="0">
                <a:solidFill>
                  <a:srgbClr val="000000"/>
                </a:solidFill>
                <a:latin typeface="Times New Roman" panose="02020603050405020304" pitchFamily="18" charset="0"/>
                <a:ea typeface="Times New Roman" panose="02020603050405020304" pitchFamily="18" charset="0"/>
              </a:rPr>
              <a:t>Англійський інтелектуальний роман.</a:t>
            </a:r>
            <a:endParaRPr lang="uk-UA" sz="25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500" dirty="0">
                <a:solidFill>
                  <a:srgbClr val="000000"/>
                </a:solidFill>
                <a:latin typeface="Times New Roman" panose="02020603050405020304" pitchFamily="18" charset="0"/>
                <a:ea typeface="Times New Roman" panose="02020603050405020304" pitchFamily="18" charset="0"/>
              </a:rPr>
              <a:t>Роман виховання у літературі. </a:t>
            </a:r>
            <a:endParaRPr lang="uk-UA" sz="25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500" dirty="0">
                <a:solidFill>
                  <a:srgbClr val="000000"/>
                </a:solidFill>
                <a:latin typeface="Times New Roman" panose="02020603050405020304" pitchFamily="18" charset="0"/>
                <a:ea typeface="Times New Roman" panose="02020603050405020304" pitchFamily="18" charset="0"/>
              </a:rPr>
              <a:t>Англійський роман виховання.</a:t>
            </a:r>
            <a:endParaRPr lang="uk-UA" sz="2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2378" y="275651"/>
            <a:ext cx="6096000" cy="923330"/>
          </a:xfrm>
          <a:prstGeom prst="rect">
            <a:avLst/>
          </a:prstGeom>
        </p:spPr>
        <p:txBody>
          <a:bodyPr>
            <a:spAutoFit/>
          </a:bodyPr>
          <a:lstStyle/>
          <a:p>
            <a:r>
              <a:rPr lang="uk-UA" dirty="0">
                <a:solidFill>
                  <a:srgbClr val="000000"/>
                </a:solidFill>
                <a:latin typeface="Times New Roman" panose="02020603050405020304" pitchFamily="18" charset="0"/>
                <a:ea typeface="Times New Roman" panose="02020603050405020304" pitchFamily="18" charset="0"/>
              </a:rPr>
              <a:t>Термін «інтелектуальний роман» вперше запропонував Томас Манн, німецький письменник, лауреат Нобелівської премії, у 1924 р.</a:t>
            </a:r>
            <a:endParaRPr lang="uk-UA" dirty="0"/>
          </a:p>
        </p:txBody>
      </p:sp>
      <p:pic>
        <p:nvPicPr>
          <p:cNvPr id="1028" name="Picture 4" descr="Результат пошуку зображень за запитом томас манн письмен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0" y="1349174"/>
            <a:ext cx="5657850" cy="4543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езультат пошуку зображень за запитом томас манн письмен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711" y="918805"/>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096760" y="4821849"/>
            <a:ext cx="6096000" cy="646331"/>
          </a:xfrm>
          <a:prstGeom prst="rect">
            <a:avLst/>
          </a:prstGeom>
        </p:spPr>
        <p:txBody>
          <a:bodyPr>
            <a:spAutoFit/>
          </a:bodyPr>
          <a:lstStyle/>
          <a:p>
            <a:r>
              <a:rPr lang="uk-UA" dirty="0">
                <a:hlinkClick r:id="rId4"/>
              </a:rPr>
              <a:t>https://www.nobelprize.org/prizes/literature/1929/mann/documentary</a:t>
            </a:r>
            <a:r>
              <a:rPr lang="uk-UA" dirty="0" smtClean="0">
                <a:hlinkClick r:id="rId4"/>
              </a:rPr>
              <a:t>/</a:t>
            </a:r>
            <a:r>
              <a:rPr lang="en-US" dirty="0" smtClean="0"/>
              <a:t> </a:t>
            </a:r>
            <a:endParaRPr lang="uk-UA"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15200" y="1283372"/>
            <a:ext cx="4554828" cy="1477328"/>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Перша хвиля інтелектуалізації літератури – епоха Просвітництва. Твори тієї доби відзначалися насиченням текстів даними науки, полемічністю</a:t>
            </a:r>
            <a:r>
              <a:rPr lang="uk-UA" dirty="0">
                <a:latin typeface="Times New Roman" panose="02020603050405020304" pitchFamily="18" charset="0"/>
                <a:ea typeface="Times New Roman" panose="02020603050405020304" pitchFamily="18" charset="0"/>
              </a:rPr>
              <a:t> (“Черниця” Д. Дідро, “Нова </a:t>
            </a:r>
            <a:r>
              <a:rPr lang="uk-UA" dirty="0" err="1">
                <a:latin typeface="Times New Roman" panose="02020603050405020304" pitchFamily="18" charset="0"/>
                <a:ea typeface="Times New Roman" panose="02020603050405020304" pitchFamily="18" charset="0"/>
              </a:rPr>
              <a:t>Елоїза</a:t>
            </a:r>
            <a:r>
              <a:rPr lang="uk-UA" dirty="0">
                <a:latin typeface="Times New Roman" panose="02020603050405020304" pitchFamily="18" charset="0"/>
                <a:ea typeface="Times New Roman" panose="02020603050405020304" pitchFamily="18" charset="0"/>
              </a:rPr>
              <a:t>” Руссо, “</a:t>
            </a:r>
            <a:r>
              <a:rPr lang="uk-UA" dirty="0" err="1">
                <a:latin typeface="Times New Roman" panose="02020603050405020304" pitchFamily="18" charset="0"/>
                <a:ea typeface="Times New Roman" panose="02020603050405020304" pitchFamily="18" charset="0"/>
              </a:rPr>
              <a:t>Кандід</a:t>
            </a:r>
            <a:r>
              <a:rPr lang="uk-UA" dirty="0">
                <a:latin typeface="Times New Roman" panose="02020603050405020304" pitchFamily="18" charset="0"/>
                <a:ea typeface="Times New Roman" panose="02020603050405020304" pitchFamily="18" charset="0"/>
              </a:rPr>
              <a:t>” Вольтера).</a:t>
            </a:r>
            <a:endParaRPr lang="uk-UA" dirty="0"/>
          </a:p>
        </p:txBody>
      </p:sp>
      <p:pic>
        <p:nvPicPr>
          <p:cNvPr id="2050" name="Picture 2" descr="Результат пошуку зображень за запитом епоха просвітниц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1238968"/>
            <a:ext cx="6654174" cy="4380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26919" y="2948120"/>
            <a:ext cx="4705735" cy="646331"/>
          </a:xfrm>
          <a:prstGeom prst="rect">
            <a:avLst/>
          </a:prstGeom>
        </p:spPr>
        <p:txBody>
          <a:bodyPr wrap="square">
            <a:spAutoFit/>
          </a:bodyPr>
          <a:lstStyle/>
          <a:p>
            <a:r>
              <a:rPr lang="uk-UA" dirty="0">
                <a:hlinkClick r:id="rId3"/>
              </a:rPr>
              <a:t>https://</a:t>
            </a:r>
            <a:r>
              <a:rPr lang="uk-UA" dirty="0" smtClean="0">
                <a:hlinkClick r:id="rId3"/>
              </a:rPr>
              <a:t>www.youtube.com/watch?v=rJxpz356uds</a:t>
            </a:r>
            <a:r>
              <a:rPr lang="uk-UA" dirty="0" smtClean="0"/>
              <a:t> </a:t>
            </a:r>
            <a:endParaRPr lang="uk-UA" dirty="0"/>
          </a:p>
        </p:txBody>
      </p:sp>
      <p:sp>
        <p:nvSpPr>
          <p:cNvPr id="6" name="Прямоугольник 5"/>
          <p:cNvSpPr/>
          <p:nvPr/>
        </p:nvSpPr>
        <p:spPr>
          <a:xfrm>
            <a:off x="7026919" y="3952672"/>
            <a:ext cx="4538309" cy="646331"/>
          </a:xfrm>
          <a:prstGeom prst="rect">
            <a:avLst/>
          </a:prstGeom>
        </p:spPr>
        <p:txBody>
          <a:bodyPr wrap="square">
            <a:spAutoFit/>
          </a:bodyPr>
          <a:lstStyle/>
          <a:p>
            <a:r>
              <a:rPr lang="uk-UA" dirty="0"/>
              <a:t>https://www.youtube.com/watch?v=jlGCyaXQcmM</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48000" y="2690336"/>
            <a:ext cx="6096000" cy="1477328"/>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Друга хвиля – модернізм, «який </a:t>
            </a:r>
            <a:r>
              <a:rPr lang="uk-UA" dirty="0" err="1">
                <a:latin typeface="Times New Roman" panose="02020603050405020304" pitchFamily="18" charset="0"/>
                <a:ea typeface="Times New Roman" panose="02020603050405020304" pitchFamily="18" charset="0"/>
              </a:rPr>
              <a:t>об‟єктивував</a:t>
            </a:r>
            <a:r>
              <a:rPr lang="uk-UA" dirty="0">
                <a:latin typeface="Times New Roman" panose="02020603050405020304" pitchFamily="18" charset="0"/>
                <a:ea typeface="Times New Roman" panose="02020603050405020304" pitchFamily="18" charset="0"/>
              </a:rPr>
              <a:t> і експлікував не лише мотиваційно-функціональний бік інтелекту, але й його самодостатність як парадигми художнього буття персонажа, як типу </a:t>
            </a:r>
            <a:r>
              <a:rPr lang="uk-UA" dirty="0" err="1">
                <a:latin typeface="Times New Roman" panose="02020603050405020304" pitchFamily="18" charset="0"/>
                <a:ea typeface="Times New Roman" panose="02020603050405020304" pitchFamily="18" charset="0"/>
              </a:rPr>
              <a:t>наративу</a:t>
            </a:r>
            <a:r>
              <a:rPr lang="uk-UA" dirty="0">
                <a:latin typeface="Times New Roman" panose="02020603050405020304" pitchFamily="18" charset="0"/>
                <a:ea typeface="Times New Roman" panose="02020603050405020304" pitchFamily="18" charset="0"/>
              </a:rPr>
              <a:t>, як способу побудови конфлікту і як типу рецепції тексту»</a:t>
            </a:r>
            <a:endParaRPr lang="uk-UA" dirty="0"/>
          </a:p>
        </p:txBody>
      </p:sp>
    </p:spTree>
    <p:extLst>
      <p:ext uri="{BB962C8B-B14F-4D97-AF65-F5344CB8AC3E}">
        <p14:creationId xmlns:p14="http://schemas.microsoft.com/office/powerpoint/2010/main" val="38158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96484" y="0"/>
            <a:ext cx="8916473" cy="2585323"/>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rPr>
              <a:t>Для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інтелектуального</a:t>
            </a:r>
            <a:r>
              <a:rPr lang="ru-RU" dirty="0">
                <a:latin typeface="Times New Roman" panose="02020603050405020304" pitchFamily="18" charset="0"/>
                <a:ea typeface="Times New Roman" panose="02020603050405020304" pitchFamily="18" charset="0"/>
              </a:rPr>
              <a:t> роману </a:t>
            </a:r>
            <a:r>
              <a:rPr lang="uk-UA" dirty="0">
                <a:latin typeface="Times New Roman" panose="02020603050405020304" pitchFamily="18" charset="0"/>
                <a:ea typeface="Times New Roman" panose="02020603050405020304" pitchFamily="18" charset="0"/>
              </a:rPr>
              <a:t>властиві такі шари </a:t>
            </a:r>
            <a:r>
              <a:rPr lang="ru-RU" dirty="0" err="1">
                <a:latin typeface="Times New Roman" panose="02020603050405020304" pitchFamily="18" charset="0"/>
                <a:ea typeface="Times New Roman" panose="02020603050405020304" pitchFamily="18" charset="0"/>
              </a:rPr>
              <a:t>оповіді</a:t>
            </a:r>
            <a:r>
              <a:rPr lang="ru-RU" dirty="0">
                <a:latin typeface="Times New Roman" panose="02020603050405020304" pitchFamily="18" charset="0"/>
                <a:ea typeface="Times New Roman" panose="02020603050405020304" pitchFamily="18" charset="0"/>
              </a:rPr>
              <a:t>: 1. </a:t>
            </a:r>
            <a:r>
              <a:rPr lang="ru-RU" dirty="0" err="1">
                <a:latin typeface="Times New Roman" panose="02020603050405020304" pitchFamily="18" charset="0"/>
                <a:ea typeface="Times New Roman" panose="02020603050405020304" pitchFamily="18" charset="0"/>
              </a:rPr>
              <a:t>Сподіваного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який</a:t>
            </a:r>
            <a:r>
              <a:rPr lang="ru-RU" dirty="0">
                <a:latin typeface="Times New Roman" panose="02020603050405020304" pitchFamily="18" charset="0"/>
                <a:ea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rPr>
              <a:t>задоволенням</a:t>
            </a:r>
            <a:r>
              <a:rPr lang="ru-RU" dirty="0">
                <a:latin typeface="Times New Roman" panose="02020603050405020304" pitchFamily="18" charset="0"/>
                <a:ea typeface="Times New Roman" panose="02020603050405020304" pitchFamily="18" charset="0"/>
              </a:rPr>
              <a:t> жанрового </a:t>
            </a:r>
            <a:r>
              <a:rPr lang="ru-RU" dirty="0" err="1">
                <a:latin typeface="Times New Roman" panose="02020603050405020304" pitchFamily="18" charset="0"/>
                <a:ea typeface="Times New Roman" panose="02020603050405020304" pitchFamily="18" charset="0"/>
              </a:rPr>
              <a:t>очікування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читача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любовна</a:t>
            </a:r>
            <a:r>
              <a:rPr lang="ru-RU" dirty="0">
                <a:latin typeface="Times New Roman" panose="02020603050405020304" pitchFamily="18" charset="0"/>
                <a:ea typeface="Times New Roman" panose="02020603050405020304" pitchFamily="18" charset="0"/>
              </a:rPr>
              <a:t> парадигма, </a:t>
            </a:r>
            <a:r>
              <a:rPr lang="ru-RU" dirty="0" err="1">
                <a:latin typeface="Times New Roman" panose="02020603050405020304" pitchFamily="18" charset="0"/>
                <a:ea typeface="Times New Roman" panose="02020603050405020304" pitchFamily="18" charset="0"/>
              </a:rPr>
              <a:t>традиційні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романні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риси</a:t>
            </a:r>
            <a:r>
              <a:rPr lang="ru-RU" dirty="0">
                <a:latin typeface="Times New Roman" panose="02020603050405020304" pitchFamily="18" charset="0"/>
                <a:ea typeface="Times New Roman" panose="02020603050405020304" pitchFamily="18" charset="0"/>
              </a:rPr>
              <a:t>”) – сюжетно-</a:t>
            </a:r>
            <a:r>
              <a:rPr lang="ru-RU" dirty="0" err="1">
                <a:latin typeface="Times New Roman" panose="02020603050405020304" pitchFamily="18" charset="0"/>
                <a:ea typeface="Times New Roman" panose="02020603050405020304" pitchFamily="18" charset="0"/>
              </a:rPr>
              <a:t>подієвий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вимір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значень</a:t>
            </a:r>
            <a:r>
              <a:rPr lang="ru-RU" dirty="0">
                <a:latin typeface="Times New Roman" panose="02020603050405020304" pitchFamily="18" charset="0"/>
                <a:ea typeface="Times New Roman" panose="02020603050405020304" pitchFamily="18" charset="0"/>
              </a:rPr>
              <a:t>. 2. </a:t>
            </a:r>
            <a:r>
              <a:rPr lang="ru-RU" dirty="0" err="1">
                <a:latin typeface="Times New Roman" panose="02020603050405020304" pitchFamily="18" charset="0"/>
                <a:ea typeface="Times New Roman" panose="02020603050405020304" pitchFamily="18" charset="0"/>
              </a:rPr>
              <a:t>Суб'єктивного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rPr>
              <a:t>відображенням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психологічного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буття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окремого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індивіда</a:t>
            </a:r>
            <a:r>
              <a:rPr lang="ru-RU" dirty="0">
                <a:latin typeface="Times New Roman" panose="02020603050405020304" pitchFamily="18" charset="0"/>
                <a:ea typeface="Times New Roman" panose="02020603050405020304" pitchFamily="18" charset="0"/>
              </a:rPr>
              <a:t> перш за все на </a:t>
            </a:r>
            <a:r>
              <a:rPr lang="ru-RU" dirty="0" err="1">
                <a:latin typeface="Times New Roman" panose="02020603050405020304" pitchFamily="18" charset="0"/>
                <a:ea typeface="Times New Roman" panose="02020603050405020304" pitchFamily="18" charset="0"/>
              </a:rPr>
              <a:t>персонажному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рівні</a:t>
            </a:r>
            <a:r>
              <a:rPr lang="ru-RU" dirty="0">
                <a:latin typeface="Times New Roman" panose="02020603050405020304" pitchFamily="18" charset="0"/>
                <a:ea typeface="Times New Roman" panose="02020603050405020304" pitchFamily="18" charset="0"/>
              </a:rPr>
              <a:t> (сфера </a:t>
            </a:r>
            <a:r>
              <a:rPr lang="ru-RU" dirty="0" err="1">
                <a:latin typeface="Times New Roman" panose="02020603050405020304" pitchFamily="18" charset="0"/>
                <a:ea typeface="Times New Roman" panose="02020603050405020304" pitchFamily="18" charset="0"/>
              </a:rPr>
              <a:t>інстинктів</a:t>
            </a:r>
            <a:r>
              <a:rPr lang="ru-RU" dirty="0">
                <a:latin typeface="Times New Roman" panose="02020603050405020304" pitchFamily="18" charset="0"/>
                <a:ea typeface="Times New Roman" panose="02020603050405020304" pitchFamily="18" charset="0"/>
              </a:rPr>
              <a:t>, потреб, </a:t>
            </a:r>
            <a:r>
              <a:rPr lang="ru-RU" dirty="0" err="1">
                <a:latin typeface="Times New Roman" panose="02020603050405020304" pitchFamily="18" charset="0"/>
                <a:ea typeface="Times New Roman" panose="02020603050405020304" pitchFamily="18" charset="0"/>
              </a:rPr>
              <a:t>потягів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прагнень</a:t>
            </a:r>
            <a:r>
              <a:rPr lang="ru-RU" dirty="0">
                <a:latin typeface="Times New Roman" panose="02020603050405020304" pitchFamily="18" charset="0"/>
                <a:ea typeface="Times New Roman" panose="02020603050405020304" pitchFamily="18" charset="0"/>
              </a:rPr>
              <a:t>, сфера мети) – </a:t>
            </a:r>
            <a:r>
              <a:rPr lang="ru-RU" dirty="0" err="1">
                <a:latin typeface="Times New Roman" panose="02020603050405020304" pitchFamily="18" charset="0"/>
                <a:ea typeface="Times New Roman" panose="02020603050405020304" pitchFamily="18" charset="0"/>
              </a:rPr>
              <a:t>психологічний</a:t>
            </a:r>
            <a:r>
              <a:rPr lang="ru-RU" dirty="0">
                <a:latin typeface="Times New Roman" panose="02020603050405020304" pitchFamily="18" charset="0"/>
                <a:ea typeface="Times New Roman" panose="02020603050405020304" pitchFamily="18" charset="0"/>
              </a:rPr>
              <a:t> сюжет. 3. </a:t>
            </a:r>
            <a:r>
              <a:rPr lang="ru-RU" dirty="0" err="1">
                <a:latin typeface="Times New Roman" panose="02020603050405020304" pitchFamily="18" charset="0"/>
                <a:ea typeface="Times New Roman" panose="02020603050405020304" pitchFamily="18" charset="0"/>
              </a:rPr>
              <a:t>Субстанціонального</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якому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втілено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певні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домінанти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доби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рівень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ідеології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стереотипності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ґендерних</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соціальних</a:t>
            </a:r>
            <a:r>
              <a:rPr lang="ru-RU" dirty="0">
                <a:latin typeface="Times New Roman" panose="02020603050405020304" pitchFamily="18" charset="0"/>
                <a:ea typeface="Times New Roman" panose="02020603050405020304" pitchFamily="18" charset="0"/>
              </a:rPr>
              <a:t> ролей, сфера </a:t>
            </a:r>
            <a:r>
              <a:rPr lang="ru-RU" dirty="0" err="1">
                <a:latin typeface="Times New Roman" panose="02020603050405020304" pitchFamily="18" charset="0"/>
                <a:ea typeface="Times New Roman" panose="02020603050405020304" pitchFamily="18" charset="0"/>
              </a:rPr>
              <a:t>імперативу</a:t>
            </a:r>
            <a:r>
              <a:rPr lang="ru-RU" dirty="0">
                <a:latin typeface="Times New Roman" panose="02020603050405020304" pitchFamily="18" charset="0"/>
                <a:ea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rPr>
              <a:t>ієрархії</a:t>
            </a:r>
            <a:r>
              <a:rPr lang="ru-RU" dirty="0">
                <a:latin typeface="Times New Roman" panose="02020603050405020304" pitchFamily="18" charset="0"/>
                <a:ea typeface="Times New Roman" panose="02020603050405020304" pitchFamily="18" charset="0"/>
              </a:rPr>
              <a:t>), в них </a:t>
            </a:r>
            <a:r>
              <a:rPr lang="ru-RU" dirty="0" err="1">
                <a:latin typeface="Times New Roman" panose="02020603050405020304" pitchFamily="18" charset="0"/>
                <a:ea typeface="Times New Roman" panose="02020603050405020304" pitchFamily="18" charset="0"/>
              </a:rPr>
              <a:t>загальне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океанічне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ціле</a:t>
            </a:r>
            <a:r>
              <a:rPr lang="ru-RU" dirty="0">
                <a:latin typeface="Times New Roman" panose="02020603050405020304" pitchFamily="18" charset="0"/>
                <a:ea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rPr>
              <a:t>формотворчим</a:t>
            </a:r>
            <a:r>
              <a:rPr lang="ru-RU" dirty="0">
                <a:latin typeface="Times New Roman" panose="02020603050405020304" pitchFamily="18" charset="0"/>
                <a:ea typeface="Times New Roman" panose="02020603050405020304" pitchFamily="18" charset="0"/>
              </a:rPr>
              <a:t> для </a:t>
            </a:r>
            <a:r>
              <a:rPr lang="ru-RU" dirty="0" err="1">
                <a:latin typeface="Times New Roman" panose="02020603050405020304" pitchFamily="18" charset="0"/>
                <a:ea typeface="Times New Roman" panose="02020603050405020304" pitchFamily="18" charset="0"/>
              </a:rPr>
              <a:t>окремого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одиниці</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універсальний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метасюжет</a:t>
            </a:r>
            <a:r>
              <a:rPr lang="ru-RU" dirty="0">
                <a:latin typeface="Times New Roman" panose="02020603050405020304" pitchFamily="18" charset="0"/>
                <a:ea typeface="Times New Roman" panose="02020603050405020304" pitchFamily="18" charset="0"/>
              </a:rPr>
              <a:t>. 4. Синтетичного (шар </a:t>
            </a:r>
            <a:r>
              <a:rPr lang="ru-RU" dirty="0" err="1">
                <a:latin typeface="Times New Roman" panose="02020603050405020304" pitchFamily="18" charset="0"/>
                <a:ea typeface="Times New Roman" panose="02020603050405020304" pitchFamily="18" charset="0"/>
              </a:rPr>
              <a:t>взаємодії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попередніх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трьох</a:t>
            </a:r>
            <a:r>
              <a:rPr lang="ru-RU" dirty="0" smtClean="0">
                <a:latin typeface="Times New Roman" panose="02020603050405020304" pitchFamily="18" charset="0"/>
                <a:ea typeface="Times New Roman" panose="02020603050405020304" pitchFamily="18" charset="0"/>
              </a:rPr>
              <a:t>) (В. </a:t>
            </a:r>
            <a:r>
              <a:rPr lang="ru-RU" dirty="0" err="1" smtClean="0">
                <a:latin typeface="Times New Roman" panose="02020603050405020304" pitchFamily="18" charset="0"/>
                <a:ea typeface="Times New Roman" panose="02020603050405020304" pitchFamily="18" charset="0"/>
              </a:rPr>
              <a:t>Зарва</a:t>
            </a:r>
            <a:r>
              <a:rPr lang="ru-RU" dirty="0" smtClean="0">
                <a:latin typeface="Times New Roman" panose="02020603050405020304" pitchFamily="18" charset="0"/>
                <a:ea typeface="Times New Roman" panose="02020603050405020304" pitchFamily="18" charset="0"/>
              </a:rPr>
              <a:t>)</a:t>
            </a:r>
            <a:endParaRPr lang="uk-UA" dirty="0"/>
          </a:p>
        </p:txBody>
      </p:sp>
      <p:pic>
        <p:nvPicPr>
          <p:cNvPr id="3076" name="Picture 4" descr="Результат пошуку зображень за запитом інтелектуальний ром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439" y="3000241"/>
            <a:ext cx="59626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75786"/>
            <a:ext cx="6096000" cy="1200329"/>
          </a:xfrm>
          <a:prstGeom prst="rect">
            <a:avLst/>
          </a:prstGeom>
        </p:spPr>
        <p:txBody>
          <a:bodyPr>
            <a:spAutoFit/>
          </a:bodyPr>
          <a:lstStyle/>
          <a:p>
            <a:r>
              <a:rPr lang="ru-RU" dirty="0" err="1">
                <a:latin typeface="Times New Roman" panose="02020603050405020304" pitchFamily="18" charset="0"/>
                <a:ea typeface="Times New Roman" panose="02020603050405020304" pitchFamily="18" charset="0"/>
              </a:rPr>
              <a:t>Ознакою</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британського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інтелектуального</a:t>
            </a:r>
            <a:r>
              <a:rPr lang="ru-RU" dirty="0">
                <a:latin typeface="Times New Roman" panose="02020603050405020304" pitchFamily="18" charset="0"/>
                <a:ea typeface="Times New Roman" panose="02020603050405020304" pitchFamily="18" charset="0"/>
              </a:rPr>
              <a:t> роману </a:t>
            </a:r>
            <a:r>
              <a:rPr lang="uk-UA" dirty="0">
                <a:latin typeface="Times New Roman" panose="02020603050405020304" pitchFamily="18" charset="0"/>
                <a:ea typeface="Times New Roman" panose="02020603050405020304" pitchFamily="18" charset="0"/>
              </a:rPr>
              <a:t>вважають </a:t>
            </a:r>
            <a:r>
              <a:rPr lang="ru-RU" dirty="0" err="1">
                <a:latin typeface="Times New Roman" panose="02020603050405020304" pitchFamily="18" charset="0"/>
                <a:ea typeface="Times New Roman" panose="02020603050405020304" pitchFamily="18" charset="0"/>
              </a:rPr>
              <a:t>присутність</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ньому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потужної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моральної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домінанти</a:t>
            </a:r>
            <a:r>
              <a:rPr lang="ru-RU"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a:t>
            </a:r>
            <a:r>
              <a:rPr lang="ru-RU" dirty="0" err="1">
                <a:latin typeface="Times New Roman" panose="02020603050405020304" pitchFamily="18" charset="0"/>
                <a:ea typeface="Times New Roman" panose="02020603050405020304" pitchFamily="18" charset="0"/>
              </a:rPr>
              <a:t>авжди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важливий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моральний</a:t>
            </a:r>
            <a:r>
              <a:rPr lang="ru-RU" dirty="0">
                <a:latin typeface="Times New Roman" panose="02020603050405020304" pitchFamily="18" charset="0"/>
                <a:ea typeface="Times New Roman" panose="02020603050405020304" pitchFamily="18" charset="0"/>
              </a:rPr>
              <a:t> урок, </a:t>
            </a:r>
            <a:r>
              <a:rPr lang="ru-RU" dirty="0" err="1">
                <a:latin typeface="Times New Roman" panose="02020603050405020304" pitchFamily="18" charset="0"/>
                <a:ea typeface="Times New Roman" panose="02020603050405020304" pitchFamily="18" charset="0"/>
              </a:rPr>
              <a:t>який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можна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винести</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ідейного</a:t>
            </a:r>
            <a:r>
              <a:rPr lang="ru-RU" dirty="0">
                <a:latin typeface="Times New Roman" panose="02020603050405020304" pitchFamily="18" charset="0"/>
                <a:ea typeface="Times New Roman" panose="02020603050405020304" pitchFamily="18" charset="0"/>
              </a:rPr>
              <a:t> диспуту</a:t>
            </a:r>
            <a:r>
              <a:rPr lang="uk-UA" dirty="0">
                <a:latin typeface="Times New Roman" panose="02020603050405020304" pitchFamily="18" charset="0"/>
                <a:ea typeface="Times New Roman" panose="02020603050405020304" pitchFamily="18" charset="0"/>
              </a:rPr>
              <a:t> у художньому творі. </a:t>
            </a:r>
            <a:endParaRPr lang="uk-UA" dirty="0"/>
          </a:p>
        </p:txBody>
      </p:sp>
      <p:pic>
        <p:nvPicPr>
          <p:cNvPr id="4098" name="Picture 2" descr="Результат пошуку зображень за запитом айріс мерд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485" y="1453389"/>
            <a:ext cx="3554569" cy="35545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езультат пошуку зображень за запитом айріс мерд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731" y="317455"/>
            <a:ext cx="4916174" cy="29666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2125" y="1556421"/>
            <a:ext cx="2477036" cy="4524315"/>
          </a:xfrm>
          <a:prstGeom prst="rect">
            <a:avLst/>
          </a:prstGeom>
        </p:spPr>
        <p:txBody>
          <a:bodyPr wrap="square">
            <a:spAutoFit/>
          </a:bodyPr>
          <a:lstStyle/>
          <a:p>
            <a:r>
              <a:rPr lang="uk-UA" dirty="0" err="1">
                <a:latin typeface="Times New Roman" panose="02020603050405020304" pitchFamily="18" charset="0"/>
                <a:ea typeface="Times New Roman" panose="02020603050405020304" pitchFamily="18" charset="0"/>
              </a:rPr>
              <a:t>Айріс</a:t>
            </a:r>
            <a:r>
              <a:rPr lang="uk-UA" dirty="0">
                <a:latin typeface="Times New Roman" panose="02020603050405020304" pitchFamily="18" charset="0"/>
                <a:ea typeface="Times New Roman" panose="02020603050405020304" pitchFamily="18" charset="0"/>
              </a:rPr>
              <a:t> Мердок (1919-1999</a:t>
            </a:r>
            <a:r>
              <a:rPr lang="uk-UA" dirty="0" smtClean="0">
                <a:latin typeface="Times New Roman" panose="02020603050405020304" pitchFamily="18" charset="0"/>
                <a:ea typeface="Times New Roman" panose="02020603050405020304" pitchFamily="18" charset="0"/>
              </a:rPr>
              <a:t>) Авторка </a:t>
            </a:r>
            <a:r>
              <a:rPr lang="uk-UA" dirty="0">
                <a:latin typeface="Times New Roman" panose="02020603050405020304" pitchFamily="18" charset="0"/>
                <a:ea typeface="Times New Roman" panose="02020603050405020304" pitchFamily="18" charset="0"/>
              </a:rPr>
              <a:t>27 романів і низки </a:t>
            </a:r>
            <a:r>
              <a:rPr lang="uk-UA" dirty="0" err="1">
                <a:latin typeface="Times New Roman" panose="02020603050405020304" pitchFamily="18" charset="0"/>
                <a:ea typeface="Times New Roman" panose="02020603050405020304" pitchFamily="18" charset="0"/>
              </a:rPr>
              <a:t>філософсько</a:t>
            </a:r>
            <a:r>
              <a:rPr lang="uk-UA" dirty="0">
                <a:latin typeface="Times New Roman" panose="02020603050405020304" pitchFamily="18" charset="0"/>
                <a:ea typeface="Times New Roman" panose="02020603050405020304" pitchFamily="18" charset="0"/>
              </a:rPr>
              <a:t>-теоретичних творів: «Під сіткою» (1954), «Замок на піску», «Дика троянда» (1962), «Єдиноріг» (1963), «Італійка» (1964), «Сон Бруно», «Чорний принц» (1973), «Учень філософа» (1983), «Послання планеті» (1989), «Зелений лицар» (1993). </a:t>
            </a:r>
            <a:endParaRPr lang="uk-UA" dirty="0"/>
          </a:p>
        </p:txBody>
      </p:sp>
      <p:sp>
        <p:nvSpPr>
          <p:cNvPr id="4" name="Прямоугольник 3"/>
          <p:cNvSpPr/>
          <p:nvPr/>
        </p:nvSpPr>
        <p:spPr>
          <a:xfrm>
            <a:off x="7219481" y="3471955"/>
            <a:ext cx="3869229" cy="2308324"/>
          </a:xfrm>
          <a:prstGeom prst="rect">
            <a:avLst/>
          </a:prstGeom>
        </p:spPr>
        <p:txBody>
          <a:bodyPr wrap="square">
            <a:spAutoFit/>
          </a:bodyPr>
          <a:lstStyle/>
          <a:p>
            <a:r>
              <a:rPr lang="uk-UA" dirty="0" smtClean="0">
                <a:solidFill>
                  <a:srgbClr val="464646"/>
                </a:solidFill>
                <a:latin typeface="Barlow Condensed"/>
              </a:rPr>
              <a:t>Кращим твором вважається </a:t>
            </a:r>
            <a:r>
              <a:rPr lang="uk-UA" dirty="0">
                <a:solidFill>
                  <a:srgbClr val="464646"/>
                </a:solidFill>
                <a:latin typeface="Barlow Condensed"/>
              </a:rPr>
              <a:t>роман </a:t>
            </a:r>
            <a:r>
              <a:rPr lang="uk-UA" dirty="0" smtClean="0">
                <a:solidFill>
                  <a:srgbClr val="464646"/>
                </a:solidFill>
                <a:latin typeface="Barlow Condensed"/>
              </a:rPr>
              <a:t>«</a:t>
            </a:r>
            <a:r>
              <a:rPr lang="uk-UA" dirty="0">
                <a:solidFill>
                  <a:srgbClr val="464646"/>
                </a:solidFill>
                <a:latin typeface="Barlow Condensed"/>
              </a:rPr>
              <a:t>Чорний принц</a:t>
            </a:r>
            <a:r>
              <a:rPr lang="uk-UA" dirty="0" smtClean="0">
                <a:solidFill>
                  <a:srgbClr val="464646"/>
                </a:solidFill>
                <a:latin typeface="Barlow Condensed"/>
              </a:rPr>
              <a:t>» (1973). </a:t>
            </a:r>
            <a:r>
              <a:rPr lang="uk-UA" dirty="0">
                <a:solidFill>
                  <a:srgbClr val="464646"/>
                </a:solidFill>
                <a:latin typeface="Barlow Condensed"/>
              </a:rPr>
              <a:t>Ця книга </a:t>
            </a:r>
            <a:r>
              <a:rPr lang="uk-UA" dirty="0" smtClean="0">
                <a:solidFill>
                  <a:srgbClr val="464646"/>
                </a:solidFill>
                <a:latin typeface="Barlow Condensed"/>
              </a:rPr>
              <a:t>є </a:t>
            </a:r>
            <a:r>
              <a:rPr lang="uk-UA" dirty="0">
                <a:solidFill>
                  <a:srgbClr val="464646"/>
                </a:solidFill>
                <a:latin typeface="Barlow Condensed"/>
              </a:rPr>
              <a:t>інтерпретацією історії про </a:t>
            </a:r>
            <a:r>
              <a:rPr lang="uk-UA" dirty="0" smtClean="0">
                <a:solidFill>
                  <a:srgbClr val="464646"/>
                </a:solidFill>
                <a:latin typeface="Barlow Condensed"/>
              </a:rPr>
              <a:t>Гамлета. Складна </a:t>
            </a:r>
            <a:r>
              <a:rPr lang="uk-UA" dirty="0">
                <a:solidFill>
                  <a:srgbClr val="464646"/>
                </a:solidFill>
                <a:latin typeface="Barlow Condensed"/>
              </a:rPr>
              <a:t>сюжетна композиція поєднується з великою кількістю роздумів </a:t>
            </a:r>
            <a:r>
              <a:rPr lang="uk-UA" dirty="0" smtClean="0">
                <a:solidFill>
                  <a:srgbClr val="464646"/>
                </a:solidFill>
                <a:latin typeface="Barlow Condensed"/>
              </a:rPr>
              <a:t>героя. Цю книгу номінували </a:t>
            </a:r>
            <a:r>
              <a:rPr lang="uk-UA" dirty="0">
                <a:solidFill>
                  <a:srgbClr val="464646"/>
                </a:solidFill>
                <a:latin typeface="Barlow Condensed"/>
              </a:rPr>
              <a:t>на </a:t>
            </a:r>
            <a:r>
              <a:rPr lang="uk-UA" dirty="0" err="1">
                <a:solidFill>
                  <a:srgbClr val="464646"/>
                </a:solidFill>
                <a:latin typeface="Barlow Condensed"/>
              </a:rPr>
              <a:t>Букерівську</a:t>
            </a:r>
            <a:r>
              <a:rPr lang="uk-UA" dirty="0">
                <a:solidFill>
                  <a:srgbClr val="464646"/>
                </a:solidFill>
                <a:latin typeface="Barlow Condensed"/>
              </a:rPr>
              <a:t> </a:t>
            </a:r>
            <a:r>
              <a:rPr lang="uk-UA" dirty="0" smtClean="0">
                <a:solidFill>
                  <a:srgbClr val="464646"/>
                </a:solidFill>
                <a:latin typeface="Barlow Condensed"/>
              </a:rPr>
              <a:t>премію.</a:t>
            </a:r>
            <a:endParaRPr lang="uk-UA" dirty="0"/>
          </a:p>
        </p:txBody>
      </p:sp>
      <p:sp>
        <p:nvSpPr>
          <p:cNvPr id="5" name="Прямоугольник 4"/>
          <p:cNvSpPr/>
          <p:nvPr/>
        </p:nvSpPr>
        <p:spPr>
          <a:xfrm>
            <a:off x="2613220" y="5208088"/>
            <a:ext cx="4331511" cy="646331"/>
          </a:xfrm>
          <a:prstGeom prst="rect">
            <a:avLst/>
          </a:prstGeom>
        </p:spPr>
        <p:txBody>
          <a:bodyPr wrap="square">
            <a:spAutoFit/>
          </a:bodyPr>
          <a:lstStyle/>
          <a:p>
            <a:r>
              <a:rPr lang="uk-UA" dirty="0">
                <a:hlinkClick r:id="rId4"/>
              </a:rPr>
              <a:t>https://</a:t>
            </a:r>
            <a:r>
              <a:rPr lang="uk-UA" dirty="0" smtClean="0">
                <a:hlinkClick r:id="rId4"/>
              </a:rPr>
              <a:t>www.youtube.com/watch?v=Q-R2HgCOXGE</a:t>
            </a:r>
            <a:r>
              <a:rPr lang="en-US" dirty="0" smtClean="0"/>
              <a:t> </a:t>
            </a:r>
            <a:endParaRPr lang="uk-UA" dirty="0"/>
          </a:p>
        </p:txBody>
      </p:sp>
      <p:sp>
        <p:nvSpPr>
          <p:cNvPr id="6" name="Прямоугольник 5"/>
          <p:cNvSpPr/>
          <p:nvPr/>
        </p:nvSpPr>
        <p:spPr>
          <a:xfrm>
            <a:off x="2574583" y="5890136"/>
            <a:ext cx="5610638" cy="369332"/>
          </a:xfrm>
          <a:prstGeom prst="rect">
            <a:avLst/>
          </a:prstGeom>
        </p:spPr>
        <p:txBody>
          <a:bodyPr wrap="none">
            <a:spAutoFit/>
          </a:bodyPr>
          <a:lstStyle/>
          <a:p>
            <a:r>
              <a:rPr lang="uk-UA" dirty="0">
                <a:hlinkClick r:id="rId5"/>
              </a:rPr>
              <a:t>https://</a:t>
            </a:r>
            <a:r>
              <a:rPr lang="uk-UA" dirty="0" smtClean="0">
                <a:hlinkClick r:id="rId5"/>
              </a:rPr>
              <a:t>www.youtube.com/watch?v=M26HU_xBTjM</a:t>
            </a:r>
            <a:r>
              <a:rPr lang="en-US" dirty="0" smtClean="0"/>
              <a:t> </a:t>
            </a:r>
            <a:endParaRPr lang="uk-UA" dirty="0"/>
          </a:p>
        </p:txBody>
      </p:sp>
      <p:sp>
        <p:nvSpPr>
          <p:cNvPr id="7" name="Прямоугольник 6"/>
          <p:cNvSpPr/>
          <p:nvPr/>
        </p:nvSpPr>
        <p:spPr>
          <a:xfrm>
            <a:off x="8013850" y="5683715"/>
            <a:ext cx="3847055" cy="646331"/>
          </a:xfrm>
          <a:prstGeom prst="rect">
            <a:avLst/>
          </a:prstGeom>
        </p:spPr>
        <p:txBody>
          <a:bodyPr wrap="square">
            <a:spAutoFit/>
          </a:bodyPr>
          <a:lstStyle/>
          <a:p>
            <a:pPr algn="r"/>
            <a:r>
              <a:rPr lang="uk-UA" dirty="0">
                <a:hlinkClick r:id="rId6"/>
              </a:rPr>
              <a:t>https://</a:t>
            </a:r>
            <a:r>
              <a:rPr lang="uk-UA" dirty="0" smtClean="0">
                <a:hlinkClick r:id="rId6"/>
              </a:rPr>
              <a:t>www.youtube.com/watch?v=m47A0AmqxQE</a:t>
            </a:r>
            <a:r>
              <a:rPr lang="en-US" dirty="0" smtClean="0"/>
              <a:t> </a:t>
            </a:r>
            <a:endParaRPr lang="uk-UA" dirty="0"/>
          </a:p>
        </p:txBody>
      </p:sp>
      <p:sp>
        <p:nvSpPr>
          <p:cNvPr id="8" name="Прямоугольник 7"/>
          <p:cNvSpPr/>
          <p:nvPr/>
        </p:nvSpPr>
        <p:spPr>
          <a:xfrm>
            <a:off x="299870" y="6265760"/>
            <a:ext cx="8071397" cy="369332"/>
          </a:xfrm>
          <a:prstGeom prst="rect">
            <a:avLst/>
          </a:prstGeom>
        </p:spPr>
        <p:txBody>
          <a:bodyPr wrap="square">
            <a:spAutoFit/>
          </a:bodyPr>
          <a:lstStyle/>
          <a:p>
            <a:r>
              <a:rPr lang="uk-UA" dirty="0">
                <a:hlinkClick r:id="rId7"/>
              </a:rPr>
              <a:t>http://</a:t>
            </a:r>
            <a:r>
              <a:rPr lang="uk-UA" dirty="0" smtClean="0">
                <a:hlinkClick r:id="rId7"/>
              </a:rPr>
              <a:t>moviestape.net/katalog_filmiv/drama/8711-ajris.html</a:t>
            </a:r>
            <a:r>
              <a:rPr lang="uk-UA" dirty="0" smtClean="0"/>
              <a:t> </a:t>
            </a:r>
            <a:endParaRPr lang="uk-UA" dirty="0"/>
          </a:p>
        </p:txBody>
      </p:sp>
    </p:spTree>
    <p:extLst>
      <p:ext uri="{BB962C8B-B14F-4D97-AF65-F5344CB8AC3E}">
        <p14:creationId xmlns:p14="http://schemas.microsoft.com/office/powerpoint/2010/main" val="33171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езультат пошуку зображень за запитом вільям голдінг"/>
          <p:cNvPicPr/>
          <p:nvPr/>
        </p:nvPicPr>
        <p:blipFill>
          <a:blip r:embed="rId2">
            <a:extLst>
              <a:ext uri="{28A0092B-C50C-407E-A947-70E740481C1C}">
                <a14:useLocalDpi xmlns:a14="http://schemas.microsoft.com/office/drawing/2010/main" val="0"/>
              </a:ext>
            </a:extLst>
          </a:blip>
          <a:srcRect/>
          <a:stretch>
            <a:fillRect/>
          </a:stretch>
        </p:blipFill>
        <p:spPr bwMode="auto">
          <a:xfrm>
            <a:off x="478663" y="1077032"/>
            <a:ext cx="2457719" cy="3404816"/>
          </a:xfrm>
          <a:prstGeom prst="rect">
            <a:avLst/>
          </a:prstGeom>
          <a:noFill/>
          <a:ln>
            <a:noFill/>
          </a:ln>
        </p:spPr>
      </p:pic>
      <p:sp>
        <p:nvSpPr>
          <p:cNvPr id="3" name="Прямоугольник 2"/>
          <p:cNvSpPr/>
          <p:nvPr/>
        </p:nvSpPr>
        <p:spPr>
          <a:xfrm>
            <a:off x="762000" y="220968"/>
            <a:ext cx="6096000" cy="646331"/>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Нобелівський лауреат (1983), лауреат </a:t>
            </a:r>
            <a:r>
              <a:rPr lang="uk-UA" dirty="0" err="1">
                <a:latin typeface="Times New Roman" panose="02020603050405020304" pitchFamily="18" charset="0"/>
                <a:ea typeface="Times New Roman" panose="02020603050405020304" pitchFamily="18" charset="0"/>
              </a:rPr>
              <a:t>Букерівської</a:t>
            </a:r>
            <a:r>
              <a:rPr lang="uk-UA" dirty="0">
                <a:latin typeface="Times New Roman" panose="02020603050405020304" pitchFamily="18" charset="0"/>
                <a:ea typeface="Times New Roman" panose="02020603050405020304" pitchFamily="18" charset="0"/>
              </a:rPr>
              <a:t> премії (1980) - Вільям Голдінг.</a:t>
            </a:r>
            <a:endParaRPr lang="uk-UA" dirty="0"/>
          </a:p>
        </p:txBody>
      </p:sp>
      <p:sp>
        <p:nvSpPr>
          <p:cNvPr id="4" name="Прямоугольник 3"/>
          <p:cNvSpPr/>
          <p:nvPr/>
        </p:nvSpPr>
        <p:spPr>
          <a:xfrm>
            <a:off x="3118592" y="1077032"/>
            <a:ext cx="5636287" cy="369332"/>
          </a:xfrm>
          <a:prstGeom prst="rect">
            <a:avLst/>
          </a:prstGeom>
        </p:spPr>
        <p:txBody>
          <a:bodyPr wrap="none">
            <a:spAutoFit/>
          </a:bodyPr>
          <a:lstStyle/>
          <a:p>
            <a:r>
              <a:rPr lang="uk-UA" dirty="0">
                <a:hlinkClick r:id="rId3"/>
              </a:rPr>
              <a:t>https://www.youtube.com/watch?v=_</a:t>
            </a:r>
            <a:r>
              <a:rPr lang="uk-UA" dirty="0" smtClean="0">
                <a:hlinkClick r:id="rId3"/>
              </a:rPr>
              <a:t>9dJVKvALOQ</a:t>
            </a:r>
            <a:r>
              <a:rPr lang="uk-UA" dirty="0" smtClean="0"/>
              <a:t> </a:t>
            </a:r>
            <a:endParaRPr lang="uk-UA" dirty="0"/>
          </a:p>
        </p:txBody>
      </p:sp>
      <p:sp>
        <p:nvSpPr>
          <p:cNvPr id="5" name="Прямоугольник 4"/>
          <p:cNvSpPr/>
          <p:nvPr/>
        </p:nvSpPr>
        <p:spPr>
          <a:xfrm>
            <a:off x="3118591" y="1656097"/>
            <a:ext cx="8807245" cy="369332"/>
          </a:xfrm>
          <a:prstGeom prst="rect">
            <a:avLst/>
          </a:prstGeom>
        </p:spPr>
        <p:txBody>
          <a:bodyPr wrap="square">
            <a:spAutoFit/>
          </a:bodyPr>
          <a:lstStyle/>
          <a:p>
            <a:r>
              <a:rPr lang="uk-UA" dirty="0">
                <a:hlinkClick r:id="rId4"/>
              </a:rPr>
              <a:t>https://www.nobelprize.org/prizes/literature/1983/golding/prize-presentation</a:t>
            </a:r>
            <a:r>
              <a:rPr lang="uk-UA" dirty="0" smtClean="0">
                <a:hlinkClick r:id="rId4"/>
              </a:rPr>
              <a:t>/</a:t>
            </a:r>
            <a:r>
              <a:rPr lang="uk-UA" dirty="0" smtClean="0"/>
              <a:t> </a:t>
            </a:r>
            <a:endParaRPr lang="uk-UA" dirty="0"/>
          </a:p>
        </p:txBody>
      </p:sp>
      <p:sp>
        <p:nvSpPr>
          <p:cNvPr id="6" name="Прямоугольник 5"/>
          <p:cNvSpPr/>
          <p:nvPr/>
        </p:nvSpPr>
        <p:spPr>
          <a:xfrm>
            <a:off x="3190598" y="2559480"/>
            <a:ext cx="5492273" cy="369332"/>
          </a:xfrm>
          <a:prstGeom prst="rect">
            <a:avLst/>
          </a:prstGeom>
        </p:spPr>
        <p:txBody>
          <a:bodyPr wrap="none">
            <a:spAutoFit/>
          </a:bodyPr>
          <a:lstStyle/>
          <a:p>
            <a:r>
              <a:rPr lang="uk-UA" dirty="0">
                <a:latin typeface="Times New Roman" panose="02020603050405020304" pitchFamily="18" charset="0"/>
                <a:ea typeface="Times New Roman" panose="02020603050405020304" pitchFamily="18" charset="0"/>
              </a:rPr>
              <a:t>«Страх не може зробити вам більше шкоди, ніж мрія»</a:t>
            </a:r>
            <a:endParaRPr lang="uk-UA" dirty="0"/>
          </a:p>
        </p:txBody>
      </p:sp>
      <p:sp>
        <p:nvSpPr>
          <p:cNvPr id="7" name="Прямоугольник 6"/>
          <p:cNvSpPr/>
          <p:nvPr/>
        </p:nvSpPr>
        <p:spPr>
          <a:xfrm>
            <a:off x="3190598" y="3308317"/>
            <a:ext cx="6096000" cy="2585323"/>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«Нам потрібно більше людяності, більше турботи, більше любові. Існують ті, хто вірить, що їх здатна породити політична система; інші очікують, що любов породить систему. Особисто я вірю, що правда майбутнього знаходиться десь посередині, а ми повинні поводитися по-людськи і трохи гуманно, спотикаючись, необдумано </a:t>
            </a:r>
            <a:r>
              <a:rPr lang="uk-UA" dirty="0" err="1">
                <a:latin typeface="Times New Roman" panose="02020603050405020304" pitchFamily="18" charset="0"/>
                <a:ea typeface="Times New Roman" panose="02020603050405020304" pitchFamily="18" charset="0"/>
              </a:rPr>
              <a:t>щедро</a:t>
            </a:r>
            <a:r>
              <a:rPr lang="uk-UA" dirty="0">
                <a:latin typeface="Times New Roman" panose="02020603050405020304" pitchFamily="18" charset="0"/>
                <a:ea typeface="Times New Roman" panose="02020603050405020304" pitchFamily="18" charset="0"/>
              </a:rPr>
              <a:t> та ґалантно, нерозсудливо та </a:t>
            </a:r>
            <a:r>
              <a:rPr lang="uk-UA" dirty="0" err="1">
                <a:latin typeface="Times New Roman" panose="02020603050405020304" pitchFamily="18" charset="0"/>
                <a:ea typeface="Times New Roman" panose="02020603050405020304" pitchFamily="18" charset="0"/>
              </a:rPr>
              <a:t>дріб’язково</a:t>
            </a:r>
            <a:r>
              <a:rPr lang="uk-UA" dirty="0">
                <a:latin typeface="Times New Roman" panose="02020603050405020304" pitchFamily="18" charset="0"/>
                <a:ea typeface="Times New Roman" panose="02020603050405020304" pitchFamily="18" charset="0"/>
              </a:rPr>
              <a:t> мудро, поки не побачимо, якою абсурдною дурницею є ґвалтування нашої планети»</a:t>
            </a:r>
            <a:endParaRPr lang="uk-UA" dirty="0"/>
          </a:p>
        </p:txBody>
      </p:sp>
      <p:pic>
        <p:nvPicPr>
          <p:cNvPr id="8" name="Рисунок 7" descr="Результат пошуку зображень за запитом «Кораловий острів» Р.М.Баллантайна"/>
          <p:cNvPicPr/>
          <p:nvPr/>
        </p:nvPicPr>
        <p:blipFill>
          <a:blip r:embed="rId5">
            <a:extLst>
              <a:ext uri="{28A0092B-C50C-407E-A947-70E740481C1C}">
                <a14:useLocalDpi xmlns:a14="http://schemas.microsoft.com/office/drawing/2010/main" val="0"/>
              </a:ext>
            </a:extLst>
          </a:blip>
          <a:srcRect/>
          <a:stretch>
            <a:fillRect/>
          </a:stretch>
        </p:blipFill>
        <p:spPr bwMode="auto">
          <a:xfrm>
            <a:off x="9389629" y="2299556"/>
            <a:ext cx="2124084" cy="3056601"/>
          </a:xfrm>
          <a:prstGeom prst="rect">
            <a:avLst/>
          </a:prstGeom>
          <a:noFill/>
          <a:ln>
            <a:noFill/>
          </a:ln>
        </p:spPr>
      </p:pic>
    </p:spTree>
    <p:extLst>
      <p:ext uri="{BB962C8B-B14F-4D97-AF65-F5344CB8AC3E}">
        <p14:creationId xmlns:p14="http://schemas.microsoft.com/office/powerpoint/2010/main" val="19008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891" y="124273"/>
            <a:ext cx="6096000" cy="1200329"/>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Термін «роман виховання» запровадив</a:t>
            </a:r>
            <a:r>
              <a:rPr lang="ru-RU" dirty="0">
                <a:latin typeface="Times New Roman" panose="02020603050405020304" pitchFamily="18" charset="0"/>
                <a:ea typeface="Times New Roman" panose="02020603050405020304" pitchFamily="18" charset="0"/>
              </a:rPr>
              <a:t> </a:t>
            </a:r>
            <a:r>
              <a:rPr lang="uk-UA" dirty="0">
                <a:solidFill>
                  <a:srgbClr val="0000FF"/>
                </a:solidFill>
                <a:latin typeface="Times New Roman" panose="02020603050405020304" pitchFamily="18" charset="0"/>
                <a:ea typeface="Times New Roman" panose="02020603050405020304" pitchFamily="18" charset="0"/>
                <a:hlinkClick r:id="rId2" tooltip="Карл Симон Моргенштерн"/>
              </a:rPr>
              <a:t>Карл Моргенштерн</a:t>
            </a:r>
            <a:r>
              <a:rPr lang="uk-UA" dirty="0">
                <a:latin typeface="Times New Roman" panose="02020603050405020304" pitchFamily="18" charset="0"/>
                <a:ea typeface="Times New Roman" panose="02020603050405020304" pitchFamily="18" charset="0"/>
              </a:rPr>
              <a:t>, та популяризував у своїх працях </a:t>
            </a:r>
            <a:r>
              <a:rPr lang="uk-UA" dirty="0">
                <a:solidFill>
                  <a:srgbClr val="0000FF"/>
                </a:solidFill>
                <a:latin typeface="Times New Roman" panose="02020603050405020304" pitchFamily="18" charset="0"/>
                <a:ea typeface="Times New Roman" panose="02020603050405020304" pitchFamily="18" charset="0"/>
                <a:hlinkClick r:id="rId3" tooltip="Вільгельм Дільтей"/>
              </a:rPr>
              <a:t>Вільгельм </a:t>
            </a:r>
            <a:r>
              <a:rPr lang="uk-UA" dirty="0" err="1">
                <a:solidFill>
                  <a:srgbClr val="0000FF"/>
                </a:solidFill>
                <a:latin typeface="Times New Roman" panose="02020603050405020304" pitchFamily="18" charset="0"/>
                <a:ea typeface="Times New Roman" panose="02020603050405020304" pitchFamily="18" charset="0"/>
                <a:hlinkClick r:id="rId3" tooltip="Вільгельм Дільтей"/>
              </a:rPr>
              <a:t>Дільтей</a:t>
            </a:r>
            <a:r>
              <a:rPr lang="uk-UA"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Першим романом </a:t>
            </a:r>
            <a:r>
              <a:rPr lang="ru-RU" dirty="0" err="1">
                <a:latin typeface="Times New Roman" panose="02020603050405020304" pitchFamily="18" charset="0"/>
                <a:ea typeface="Times New Roman" panose="02020603050405020304" pitchFamily="18" charset="0"/>
              </a:rPr>
              <a:t>виховання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прийнято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вважати</a:t>
            </a:r>
            <a:r>
              <a:rPr lang="ru-RU" dirty="0">
                <a:latin typeface="Times New Roman" panose="02020603050405020304" pitchFamily="18" charset="0"/>
                <a:ea typeface="Times New Roman" panose="02020603050405020304" pitchFamily="18" charset="0"/>
              </a:rPr>
              <a:t> </a:t>
            </a:r>
            <a:r>
              <a:rPr lang="ru-RU" dirty="0">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«Роки </a:t>
            </a:r>
            <a:r>
              <a:rPr lang="ru-RU" dirty="0" err="1">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навчання</a:t>
            </a:r>
            <a:r>
              <a:rPr lang="ru-RU" dirty="0">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 </a:t>
            </a:r>
            <a:r>
              <a:rPr lang="ru-RU" dirty="0" err="1">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Вільгельма</a:t>
            </a:r>
            <a:r>
              <a:rPr lang="ru-RU" dirty="0">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 </a:t>
            </a:r>
            <a:r>
              <a:rPr lang="ru-RU" dirty="0" err="1">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Мейстера</a:t>
            </a:r>
            <a:r>
              <a:rPr lang="ru-RU" dirty="0">
                <a:solidFill>
                  <a:srgbClr val="0000FF"/>
                </a:solidFill>
                <a:latin typeface="Times New Roman" panose="02020603050405020304" pitchFamily="18" charset="0"/>
                <a:ea typeface="Times New Roman" panose="02020603050405020304" pitchFamily="18" charset="0"/>
                <a:hlinkClick r:id="rId4" tooltip="Роки навчання Вільгельма Мейстера (ще не написана)"/>
              </a:rPr>
              <a:t>»</a:t>
            </a:r>
            <a:r>
              <a:rPr lang="ru-RU" dirty="0">
                <a:latin typeface="Times New Roman" panose="02020603050405020304" pitchFamily="18" charset="0"/>
                <a:ea typeface="Times New Roman" panose="02020603050405020304" pitchFamily="18" charset="0"/>
              </a:rPr>
              <a:t> </a:t>
            </a:r>
            <a:r>
              <a:rPr lang="ru-RU" dirty="0" err="1">
                <a:solidFill>
                  <a:srgbClr val="0000FF"/>
                </a:solidFill>
                <a:latin typeface="Times New Roman" panose="02020603050405020304" pitchFamily="18" charset="0"/>
                <a:ea typeface="Times New Roman" panose="02020603050405020304" pitchFamily="18" charset="0"/>
                <a:hlinkClick r:id="rId5" tooltip="Йоганн Вольфганг фон Гете"/>
              </a:rPr>
              <a:t>Йоганна</a:t>
            </a:r>
            <a:r>
              <a:rPr lang="ru-RU" dirty="0">
                <a:solidFill>
                  <a:srgbClr val="0000FF"/>
                </a:solidFill>
                <a:latin typeface="Times New Roman" panose="02020603050405020304" pitchFamily="18" charset="0"/>
                <a:ea typeface="Times New Roman" panose="02020603050405020304" pitchFamily="18" charset="0"/>
                <a:hlinkClick r:id="rId5" tooltip="Йоганн Вольфганг фон Гете"/>
              </a:rPr>
              <a:t> Вольфганга Гете</a:t>
            </a:r>
            <a:endParaRPr lang="uk-UA" dirty="0"/>
          </a:p>
        </p:txBody>
      </p:sp>
      <p:sp>
        <p:nvSpPr>
          <p:cNvPr id="3" name="Прямоугольник 2"/>
          <p:cNvSpPr/>
          <p:nvPr/>
        </p:nvSpPr>
        <p:spPr>
          <a:xfrm>
            <a:off x="6456608" y="124273"/>
            <a:ext cx="5121499" cy="1477328"/>
          </a:xfrm>
          <a:prstGeom prst="rect">
            <a:avLst/>
          </a:prstGeom>
        </p:spPr>
        <p:txBody>
          <a:bodyPr wrap="square">
            <a:spAutoFit/>
          </a:bodyPr>
          <a:lstStyle/>
          <a:p>
            <a:pPr indent="449580" algn="just">
              <a:spcAft>
                <a:spcPts val="0"/>
              </a:spcAft>
            </a:pPr>
            <a:r>
              <a:rPr lang="ru-RU" dirty="0">
                <a:latin typeface="Times New Roman" panose="02020603050405020304" pitchFamily="18" charset="0"/>
                <a:ea typeface="Times New Roman" panose="02020603050405020304" pitchFamily="18" charset="0"/>
              </a:rPr>
              <a:t>Н. </a:t>
            </a:r>
            <a:r>
              <a:rPr lang="ru-RU" dirty="0" err="1">
                <a:latin typeface="Times New Roman" panose="02020603050405020304" pitchFamily="18" charset="0"/>
                <a:ea typeface="Times New Roman" panose="02020603050405020304" pitchFamily="18" charset="0"/>
              </a:rPr>
              <a:t>Осіпов</a:t>
            </a:r>
            <a:r>
              <a:rPr lang="uk-UA" dirty="0">
                <a:latin typeface="Times New Roman" panose="02020603050405020304" pitchFamily="18" charset="0"/>
                <a:ea typeface="Times New Roman" panose="02020603050405020304" pitchFamily="18" charset="0"/>
              </a:rPr>
              <a:t>а </a:t>
            </a:r>
            <a:r>
              <a:rPr lang="ru-RU" dirty="0" err="1">
                <a:latin typeface="Times New Roman" panose="02020603050405020304" pitchFamily="18" charset="0"/>
                <a:ea typeface="Times New Roman" panose="02020603050405020304" pitchFamily="18" charset="0"/>
              </a:rPr>
              <a:t>виділила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чотири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міфологеми</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романі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вихованні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ініціації</a:t>
            </a:r>
            <a:r>
              <a:rPr lang="ru-RU" dirty="0">
                <a:latin typeface="Times New Roman" panose="02020603050405020304" pitchFamily="18" charset="0"/>
                <a:ea typeface="Times New Roman" panose="02020603050405020304" pitchFamily="18" charset="0"/>
              </a:rPr>
              <a:t> (мотив </a:t>
            </a:r>
            <a:r>
              <a:rPr lang="ru-RU" dirty="0" err="1">
                <a:latin typeface="Times New Roman" panose="02020603050405020304" pitchFamily="18" charset="0"/>
                <a:ea typeface="Times New Roman" panose="02020603050405020304" pitchFamily="18" charset="0"/>
              </a:rPr>
              <a:t>випробувань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загубленого</a:t>
            </a:r>
            <a:r>
              <a:rPr lang="ru-RU" dirty="0">
                <a:latin typeface="Times New Roman" panose="02020603050405020304" pitchFamily="18" charset="0"/>
                <a:ea typeface="Times New Roman" panose="02020603050405020304" pitchFamily="18" charset="0"/>
              </a:rPr>
              <a:t> раю (мотив </a:t>
            </a:r>
            <a:r>
              <a:rPr lang="ru-RU" dirty="0" err="1">
                <a:latin typeface="Times New Roman" panose="02020603050405020304" pitchFamily="18" charset="0"/>
                <a:ea typeface="Times New Roman" panose="02020603050405020304" pitchFamily="18" charset="0"/>
              </a:rPr>
              <a:t>втрати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ілюзій</a:t>
            </a:r>
            <a:r>
              <a:rPr lang="ru-RU" dirty="0">
                <a:latin typeface="Times New Roman" panose="02020603050405020304" pitchFamily="18" charset="0"/>
                <a:ea typeface="Times New Roman" panose="02020603050405020304" pitchFamily="18" charset="0"/>
              </a:rPr>
              <a:t>), блудного </a:t>
            </a:r>
            <a:r>
              <a:rPr lang="ru-RU" dirty="0" err="1">
                <a:latin typeface="Times New Roman" panose="02020603050405020304" pitchFamily="18" charset="0"/>
                <a:ea typeface="Times New Roman" panose="02020603050405020304" pitchFamily="18" charset="0"/>
              </a:rPr>
              <a:t>сина</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пошуків</a:t>
            </a:r>
            <a:r>
              <a:rPr lang="ru-RU" dirty="0">
                <a:latin typeface="Times New Roman" panose="02020603050405020304" pitchFamily="18" charset="0"/>
                <a:ea typeface="Times New Roman" panose="02020603050405020304" pitchFamily="18" charset="0"/>
              </a:rPr>
              <a:t> чаши святого Грааля (мотив </a:t>
            </a:r>
            <a:r>
              <a:rPr lang="ru-RU" dirty="0" err="1">
                <a:latin typeface="Times New Roman" panose="02020603050405020304" pitchFamily="18" charset="0"/>
                <a:ea typeface="Times New Roman" panose="02020603050405020304" pitchFamily="18" charset="0"/>
              </a:rPr>
              <a:t>духовних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пошуків</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сумнівів</a:t>
            </a:r>
            <a:r>
              <a:rPr lang="ru-RU" dirty="0">
                <a:latin typeface="Times New Roman" panose="02020603050405020304" pitchFamily="18" charset="0"/>
                <a:ea typeface="Times New Roman" panose="02020603050405020304" pitchFamily="18" charset="0"/>
              </a:rPr>
              <a:t>). </a:t>
            </a:r>
            <a:endParaRPr lang="uk-UA" dirty="0">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60608" y="1459932"/>
            <a:ext cx="6096000" cy="2585323"/>
          </a:xfrm>
          <a:prstGeom prst="rect">
            <a:avLst/>
          </a:prstGeom>
        </p:spPr>
        <p:txBody>
          <a:bodyPr>
            <a:spAutoFit/>
          </a:bodyPr>
          <a:lstStyle/>
          <a:p>
            <a:r>
              <a:rPr lang="ru-RU" dirty="0">
                <a:latin typeface="Times New Roman" panose="02020603050405020304" pitchFamily="18" charset="0"/>
                <a:ea typeface="Times New Roman" panose="02020603050405020304" pitchFamily="18" charset="0"/>
              </a:rPr>
              <a:t>М. </a:t>
            </a:r>
            <a:r>
              <a:rPr lang="ru-RU" dirty="0" err="1">
                <a:latin typeface="Times New Roman" panose="02020603050405020304" pitchFamily="18" charset="0"/>
                <a:ea typeface="Times New Roman" panose="02020603050405020304" pitchFamily="18" charset="0"/>
              </a:rPr>
              <a:t>Бахтін</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праці</a:t>
            </a:r>
            <a:r>
              <a:rPr lang="ru-RU" dirty="0">
                <a:latin typeface="Times New Roman" panose="02020603050405020304" pitchFamily="18" charset="0"/>
                <a:ea typeface="Times New Roman" panose="02020603050405020304" pitchFamily="18" charset="0"/>
              </a:rPr>
              <a:t> “Роман </a:t>
            </a:r>
            <a:r>
              <a:rPr lang="ru-RU" dirty="0" err="1">
                <a:latin typeface="Times New Roman" panose="02020603050405020304" pitchFamily="18" charset="0"/>
                <a:ea typeface="Times New Roman" panose="02020603050405020304" pitchFamily="18" charset="0"/>
              </a:rPr>
              <a:t>виховання</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його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значення</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історії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реалізму</a:t>
            </a:r>
            <a:r>
              <a:rPr lang="uk-UA"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дослідив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теоретичні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основи</a:t>
            </a:r>
            <a:r>
              <a:rPr lang="ru-RU" dirty="0">
                <a:latin typeface="Times New Roman" panose="02020603050405020304" pitchFamily="18" charset="0"/>
                <a:ea typeface="Times New Roman" panose="02020603050405020304" pitchFamily="18" charset="0"/>
              </a:rPr>
              <a:t> роману </a:t>
            </a:r>
            <a:r>
              <a:rPr lang="ru-RU" dirty="0" err="1">
                <a:latin typeface="Times New Roman" panose="02020603050405020304" pitchFamily="18" charset="0"/>
                <a:ea typeface="Times New Roman" panose="02020603050405020304" pitchFamily="18" charset="0"/>
              </a:rPr>
              <a:t>виховання</a:t>
            </a:r>
            <a:r>
              <a:rPr lang="ru-RU"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його </a:t>
            </a:r>
            <a:r>
              <a:rPr lang="ru-RU" dirty="0" err="1">
                <a:latin typeface="Times New Roman" panose="02020603050405020304" pitchFamily="18" charset="0"/>
                <a:ea typeface="Times New Roman" panose="02020603050405020304" pitchFamily="18" charset="0"/>
              </a:rPr>
              <a:t>особливості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запропонував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класифікацію</a:t>
            </a:r>
            <a:r>
              <a:rPr lang="ru-RU" dirty="0">
                <a:latin typeface="Times New Roman" panose="02020603050405020304" pitchFamily="18" charset="0"/>
                <a:ea typeface="Times New Roman" panose="02020603050405020304" pitchFamily="18" charset="0"/>
              </a:rPr>
              <a:t> роману </a:t>
            </a:r>
            <a:r>
              <a:rPr lang="ru-RU" dirty="0" err="1">
                <a:latin typeface="Times New Roman" panose="02020603050405020304" pitchFamily="18" charset="0"/>
                <a:ea typeface="Times New Roman" panose="02020603050405020304" pitchFamily="18" charset="0"/>
              </a:rPr>
              <a:t>виховання</a:t>
            </a:r>
            <a:r>
              <a:rPr lang="ru-RU"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Науковець стверджує, що роман виховання постав на основі синтезу роману подорожі, роману випробувань та біографічного. Він визначає такі різновиди роману виховання, як циклічний (від дитинства до старості персонажа), біографічний чи автобіографічний, дидактико-педагогічний, що має практичне спрямування, складний.</a:t>
            </a:r>
            <a:endParaRPr lang="uk-UA" dirty="0"/>
          </a:p>
        </p:txBody>
      </p:sp>
      <p:sp>
        <p:nvSpPr>
          <p:cNvPr id="5" name="Прямоугольник 4"/>
          <p:cNvSpPr/>
          <p:nvPr/>
        </p:nvSpPr>
        <p:spPr>
          <a:xfrm>
            <a:off x="6456608" y="1782273"/>
            <a:ext cx="5224530" cy="2308324"/>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rPr>
              <a:t>Е. </a:t>
            </a:r>
            <a:r>
              <a:rPr lang="uk-UA" dirty="0" err="1">
                <a:latin typeface="Times New Roman" panose="02020603050405020304" pitchFamily="18" charset="0"/>
                <a:ea typeface="Times New Roman" panose="02020603050405020304" pitchFamily="18" charset="0"/>
              </a:rPr>
              <a:t>Демченкова</a:t>
            </a:r>
            <a:r>
              <a:rPr lang="uk-UA" dirty="0">
                <a:latin typeface="Times New Roman" panose="02020603050405020304" pitchFamily="18" charset="0"/>
                <a:ea typeface="Times New Roman" panose="02020603050405020304" pitchFamily="18" charset="0"/>
              </a:rPr>
              <a:t> виділяла такі </a:t>
            </a:r>
            <a:r>
              <a:rPr lang="uk-UA" dirty="0" err="1">
                <a:latin typeface="Times New Roman" panose="02020603050405020304" pitchFamily="18" charset="0"/>
                <a:ea typeface="Times New Roman" panose="02020603050405020304" pitchFamily="18" charset="0"/>
              </a:rPr>
              <a:t>внутрішньожанрові</a:t>
            </a:r>
            <a:r>
              <a:rPr lang="uk-UA" dirty="0">
                <a:latin typeface="Times New Roman" panose="02020603050405020304" pitchFamily="18" charset="0"/>
                <a:ea typeface="Times New Roman" panose="02020603050405020304" pitchFamily="18" charset="0"/>
              </a:rPr>
              <a:t> підтипи роману виховання: циклічний – з поступовим відтворенням шляху героя з дитинства до старості з фіксацією всіх змін у характері й світогляді людини, пов’язаних зі зміною віку; типовий шлях, який повторюється, становлення людини від “юнацького ідеалізму і мрійливості до зрілої тверезості та практицизму”.</a:t>
            </a:r>
            <a:endParaRPr lang="uk-UA" dirty="0"/>
          </a:p>
        </p:txBody>
      </p:sp>
      <p:sp>
        <p:nvSpPr>
          <p:cNvPr id="6" name="Прямоугольник 5"/>
          <p:cNvSpPr/>
          <p:nvPr/>
        </p:nvSpPr>
        <p:spPr>
          <a:xfrm>
            <a:off x="369193" y="4078084"/>
            <a:ext cx="6096000" cy="2585323"/>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Д. </a:t>
            </a:r>
            <a:r>
              <a:rPr lang="uk-UA" dirty="0" err="1">
                <a:latin typeface="Times New Roman" panose="02020603050405020304" pitchFamily="18" charset="0"/>
                <a:ea typeface="Times New Roman" panose="02020603050405020304" pitchFamily="18" charset="0"/>
              </a:rPr>
              <a:t>Затонський</a:t>
            </a:r>
            <a:r>
              <a:rPr lang="uk-UA" dirty="0">
                <a:latin typeface="Times New Roman" panose="02020603050405020304" pitchFamily="18" charset="0"/>
                <a:ea typeface="Times New Roman" panose="02020603050405020304" pitchFamily="18" charset="0"/>
              </a:rPr>
              <a:t> виділяє залежно від еволюції особистості два типи: “роман кар’єри”, коли еволюція особистості є негативною, адже </a:t>
            </a:r>
            <a:r>
              <a:rPr lang="uk-UA" dirty="0" err="1">
                <a:latin typeface="Times New Roman" panose="02020603050405020304" pitchFamily="18" charset="0"/>
                <a:ea typeface="Times New Roman" panose="02020603050405020304" pitchFamily="18" charset="0"/>
              </a:rPr>
              <a:t>відбуваєься</a:t>
            </a:r>
            <a:r>
              <a:rPr lang="uk-UA" dirty="0">
                <a:latin typeface="Times New Roman" panose="02020603050405020304" pitchFamily="18" charset="0"/>
                <a:ea typeface="Times New Roman" panose="02020603050405020304" pitchFamily="18" charset="0"/>
              </a:rPr>
              <a:t> втрата моральних чеснот (“Червоне і чорне” Стендаля, “Втрачені ілюзії” О. Бальзака, “Ярмарок суєти” В. Теккерея, “Любий друг” Г. Мопассана, “Геній”, “Сестра Керрі” і “Американська трагедія” Т. </a:t>
            </a:r>
            <a:r>
              <a:rPr lang="uk-UA" dirty="0" err="1">
                <a:latin typeface="Times New Roman" panose="02020603050405020304" pitchFamily="18" charset="0"/>
                <a:ea typeface="Times New Roman" panose="02020603050405020304" pitchFamily="18" charset="0"/>
              </a:rPr>
              <a:t>Драйзера</a:t>
            </a:r>
            <a:r>
              <a:rPr lang="uk-UA" dirty="0">
                <a:latin typeface="Times New Roman" panose="02020603050405020304" pitchFamily="18" charset="0"/>
                <a:ea typeface="Times New Roman" panose="02020603050405020304" pitchFamily="18" charset="0"/>
              </a:rPr>
              <a:t>) та позитивна еволюція особистості (“Вільгельм майстер” Й. Гете, “</a:t>
            </a:r>
            <a:r>
              <a:rPr lang="uk-UA" dirty="0" err="1">
                <a:latin typeface="Times New Roman" panose="02020603050405020304" pitchFamily="18" charset="0"/>
                <a:ea typeface="Times New Roman" panose="02020603050405020304" pitchFamily="18" charset="0"/>
              </a:rPr>
              <a:t>Уеверлі</a:t>
            </a:r>
            <a:r>
              <a:rPr lang="uk-UA" dirty="0">
                <a:latin typeface="Times New Roman" panose="02020603050405020304" pitchFamily="18" charset="0"/>
                <a:ea typeface="Times New Roman" panose="02020603050405020304" pitchFamily="18" charset="0"/>
              </a:rPr>
              <a:t>” В. Скотта, “Девід </a:t>
            </a:r>
            <a:r>
              <a:rPr lang="uk-UA" dirty="0" err="1">
                <a:latin typeface="Times New Roman" panose="02020603050405020304" pitchFamily="18" charset="0"/>
                <a:ea typeface="Times New Roman" panose="02020603050405020304" pitchFamily="18" charset="0"/>
              </a:rPr>
              <a:t>Копперфільд</a:t>
            </a:r>
            <a:r>
              <a:rPr lang="uk-UA" dirty="0">
                <a:latin typeface="Times New Roman" panose="02020603050405020304" pitchFamily="18" charset="0"/>
                <a:ea typeface="Times New Roman" panose="02020603050405020304" pitchFamily="18" charset="0"/>
              </a:rPr>
              <a:t>” і “Великі сподівання” Ч. Діккенса, “</a:t>
            </a:r>
            <a:r>
              <a:rPr lang="uk-UA" dirty="0" err="1">
                <a:latin typeface="Times New Roman" panose="02020603050405020304" pitchFamily="18" charset="0"/>
                <a:ea typeface="Times New Roman" panose="02020603050405020304" pitchFamily="18" charset="0"/>
              </a:rPr>
              <a:t>Пенденніс</a:t>
            </a:r>
            <a:r>
              <a:rPr lang="uk-UA" dirty="0">
                <a:latin typeface="Times New Roman" panose="02020603050405020304" pitchFamily="18" charset="0"/>
                <a:ea typeface="Times New Roman" panose="02020603050405020304" pitchFamily="18" charset="0"/>
              </a:rPr>
              <a:t>” Теккерея).</a:t>
            </a:r>
            <a:endParaRPr lang="uk-UA" dirty="0"/>
          </a:p>
        </p:txBody>
      </p:sp>
      <p:sp>
        <p:nvSpPr>
          <p:cNvPr id="7" name="Прямоугольник 6"/>
          <p:cNvSpPr/>
          <p:nvPr/>
        </p:nvSpPr>
        <p:spPr>
          <a:xfrm>
            <a:off x="6722770" y="4383021"/>
            <a:ext cx="4958368" cy="1200329"/>
          </a:xfrm>
          <a:prstGeom prst="rect">
            <a:avLst/>
          </a:prstGeom>
        </p:spPr>
        <p:txBody>
          <a:bodyPr wrap="square">
            <a:spAutoFit/>
          </a:bodyPr>
          <a:lstStyle/>
          <a:p>
            <a:r>
              <a:rPr lang="uk-UA">
                <a:latin typeface="Times New Roman" panose="02020603050405020304" pitchFamily="18" charset="0"/>
                <a:ea typeface="Times New Roman" panose="02020603050405020304" pitchFamily="18" charset="0"/>
              </a:rPr>
              <a:t>У романі виховання можуть бути такі типи героїв: “геній” (митець, учений), “маленька людина”, “середній герой”, “дивак”, “бунтар”, “конформіст” </a:t>
            </a:r>
            <a:endParaRPr lang="uk-UA"/>
          </a:p>
        </p:txBody>
      </p:sp>
    </p:spTree>
    <p:extLst>
      <p:ext uri="{BB962C8B-B14F-4D97-AF65-F5344CB8AC3E}">
        <p14:creationId xmlns:p14="http://schemas.microsoft.com/office/powerpoint/2010/main" val="411365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Научная литература 16 х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2_TF03431380" id="{C5372053-071F-4A30-B713-CAC0FBBF8602}" vid="{47BF81C2-3D26-44B6-92D3-BB3940A76306}"/>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4873beb7-5857-4685-be1f-d57550cc96c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Учебная презентация, макет с лентами и полосками (широкоэкранный формат)</Template>
  <TotalTime>0</TotalTime>
  <Words>960</Words>
  <Application>Microsoft Office PowerPoint</Application>
  <PresentationFormat>Широкоэкранный</PresentationFormat>
  <Paragraphs>42</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Barlow Condensed</vt:lpstr>
      <vt:lpstr>Euphemia</vt:lpstr>
      <vt:lpstr>Plantagenet Cherokee</vt:lpstr>
      <vt:lpstr>Times New Roman</vt:lpstr>
      <vt:lpstr>Wingdings</vt:lpstr>
      <vt:lpstr>Научная литература 16 х 9</vt:lpstr>
      <vt:lpstr>Презентация PowerPoint</vt:lpstr>
      <vt:lpstr>Говоритимемо про…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2021-02-14T10:14:50Z</dcterms:created>
  <dcterms:modified xsi:type="dcterms:W3CDTF">2021-03-15T08:28:14Z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