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0" r:id="rId4"/>
    <p:sldId id="258" r:id="rId5"/>
    <p:sldId id="259" r:id="rId6"/>
    <p:sldId id="269" r:id="rId7"/>
    <p:sldId id="260" r:id="rId8"/>
    <p:sldId id="271" r:id="rId9"/>
    <p:sldId id="272" r:id="rId10"/>
    <p:sldId id="273" r:id="rId11"/>
    <p:sldId id="274" r:id="rId12"/>
    <p:sldId id="275" r:id="rId13"/>
    <p:sldId id="262" r:id="rId14"/>
    <p:sldId id="261" r:id="rId15"/>
    <p:sldId id="263" r:id="rId16"/>
    <p:sldId id="268" r:id="rId17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7E"/>
    <a:srgbClr val="ACCAE3"/>
    <a:srgbClr val="FFF6DD"/>
    <a:srgbClr val="FCFDBF"/>
    <a:srgbClr val="0900C0"/>
    <a:srgbClr val="F7F0D5"/>
    <a:srgbClr val="DBE2DA"/>
    <a:srgbClr val="034DA2"/>
    <a:srgbClr val="C07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E9DF-F315-4D4F-B6A3-7CB0B8D4CF50}" type="datetimeFigureOut">
              <a:rPr lang="uk-UA" smtClean="0"/>
              <a:t>29.01.2021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A8509-C3CD-4670-936E-E5C5D3B7C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46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8132-F1F0-4496-AC6B-F9C8799485E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4FA4C-1614-43A9-A480-3C440EB38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3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FA4C-1614-43A9-A480-3C440EB38B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1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5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7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1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0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8ECB-7ADE-4EBC-927F-DA642024C75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C537-161D-4F23-9EFE-259EB46CA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4/Map_of_Ukrainian_dialect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/gallery/2015/jan/23/a-language-family-tree-in-pictures#img-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0">
              <a:srgbClr val="F8F0D5"/>
            </a:gs>
            <a:gs pos="11000">
              <a:srgbClr val="FFF6DD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8473" y="789709"/>
            <a:ext cx="6123709" cy="4793673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Лекція</a:t>
            </a: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1</a:t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Загальні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відомості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про 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походження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та 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розвиток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української</a:t>
            </a:r>
            <a:r>
              <a:rPr lang="ru-RU" sz="5200" dirty="0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sz="5200" dirty="0" err="1" smtClean="0">
                <a:solidFill>
                  <a:srgbClr val="034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мови</a:t>
            </a:r>
            <a: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/>
            </a:r>
            <a:b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</a:br>
            <a:r>
              <a:rPr lang="ru-RU" sz="48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			</a:t>
            </a: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проф. </a:t>
            </a:r>
            <a:r>
              <a:rPr lang="ru-RU" sz="25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Деркачова</a:t>
            </a:r>
            <a:r>
              <a:rPr lang="ru-RU" sz="25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О. С. </a:t>
            </a:r>
            <a:endParaRPr lang="ru-RU" sz="48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9812" l="1829" r="96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7" y="0"/>
            <a:ext cx="4130901" cy="6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вами цієї сім’ї &#10;розмовляє більше &#10;2 млрд. осіб. &#10;До неї належать &#10;усі мови, що &#10;виконують &#10;функцію світових &#10;мов. 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4" y="235535"/>
            <a:ext cx="9102437" cy="633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07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tatic.gazeta.ua/img/cache/gallery/701/701681_5_w_590.jpg?v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6" y="110836"/>
            <a:ext cx="10903527" cy="674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85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JA\Downloads\png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429492"/>
            <a:ext cx="10667999" cy="6082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08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0D5"/>
            </a:gs>
            <a:gs pos="0">
              <a:srgbClr val="FFF6DD"/>
            </a:gs>
            <a:gs pos="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/>
        </p:nvSpPr>
        <p:spPr>
          <a:xfrm>
            <a:off x="3897086" y="206829"/>
            <a:ext cx="8142515" cy="3505200"/>
          </a:xfrm>
          <a:prstGeom prst="frame">
            <a:avLst/>
          </a:prstGeom>
          <a:solidFill>
            <a:srgbClr val="F7F0D5"/>
          </a:solidFill>
          <a:ln>
            <a:solidFill>
              <a:srgbClr val="034DA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1" b="99311" l="0" r="100000">
                        <a14:foregroundMark x1="84430" y1="63499" x2="95395" y2="63499"/>
                        <a14:foregroundMark x1="97149" y1="68733" x2="98026" y2="74242"/>
                        <a14:foregroundMark x1="97149" y1="71625" x2="98026" y2="71625"/>
                        <a14:foregroundMark x1="98026" y1="74656" x2="96930" y2="77410"/>
                        <a14:foregroundMark x1="96930" y1="77824" x2="96272" y2="78099"/>
                        <a14:foregroundMark x1="96272" y1="78375" x2="94298" y2="79201"/>
                        <a14:foregroundMark x1="94298" y1="79201" x2="68202" y2="79201"/>
                        <a14:foregroundMark x1="71930" y1="66116" x2="73684" y2="69008"/>
                        <a14:foregroundMark x1="73684" y1="69284" x2="74561" y2="74242"/>
                        <a14:foregroundMark x1="74561" y1="74380" x2="69079" y2="74380"/>
                        <a14:foregroundMark x1="74342" y1="64463" x2="77851" y2="70523"/>
                        <a14:foregroundMark x1="78070" y1="70248" x2="91667" y2="69421"/>
                        <a14:foregroundMark x1="90351" y1="67631" x2="80702" y2="75069"/>
                        <a14:foregroundMark x1="83333" y1="75344" x2="90351" y2="72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7" y="665018"/>
            <a:ext cx="3769015" cy="60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969399"/>
              </p:ext>
            </p:extLst>
          </p:nvPr>
        </p:nvGraphicFramePr>
        <p:xfrm>
          <a:off x="3897085" y="206829"/>
          <a:ext cx="8142516" cy="4101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1258">
                  <a:extLst>
                    <a:ext uri="{9D8B030D-6E8A-4147-A177-3AD203B41FA5}">
                      <a16:colId xmlns:a16="http://schemas.microsoft.com/office/drawing/2014/main" val="923395995"/>
                    </a:ext>
                  </a:extLst>
                </a:gridCol>
                <a:gridCol w="4071258">
                  <a:extLst>
                    <a:ext uri="{9D8B030D-6E8A-4147-A177-3AD203B41FA5}">
                      <a16:colId xmlns:a16="http://schemas.microsoft.com/office/drawing/2014/main" val="2474658765"/>
                    </a:ext>
                  </a:extLst>
                </a:gridCol>
              </a:tblGrid>
              <a:tr h="4101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Юрій </a:t>
                      </a:r>
                      <a:r>
                        <a:rPr lang="uk-UA" sz="4000" dirty="0" err="1">
                          <a:effectLst/>
                        </a:rPr>
                        <a:t>Шевельов</a:t>
                      </a:r>
                      <a:endParaRPr lang="uk-UA" sz="4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 (1908-2002)</a:t>
                      </a:r>
                      <a:endParaRPr lang="uk-UA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протоукраїнська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 (7-11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староукраїнська мова (11-14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середньоукраїнська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рання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середньоукраїнська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 (к. 14 – к. 16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середньоукраїнська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 (к. 16 –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18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пізня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середньоукраїнська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 (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18 –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19 ст.)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нова українська мова (19 ст. – наш час</a:t>
                      </a: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50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1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8F0D5"/>
            </a:gs>
            <a:gs pos="8000">
              <a:srgbClr val="FFF6DD"/>
            </a:gs>
            <a:gs pos="71000">
              <a:schemeClr val="accent1">
                <a:lumMod val="20000"/>
                <a:lumOff val="80000"/>
              </a:schemeClr>
            </a:gs>
            <a:gs pos="72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1/14/Map_of_Ukrainian_dialec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98644"/>
            <a:ext cx="9490364" cy="61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10146" y="6248625"/>
            <a:ext cx="9268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upload.wikimedia.org/wikipedia/commons/1/14/Map_of_Ukrainian_dialects.png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9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F8F0D5"/>
            </a:gs>
            <a:gs pos="11000">
              <a:srgbClr val="FFF6DD"/>
            </a:gs>
            <a:gs pos="41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OLJA\Downloads\png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1" y="734291"/>
            <a:ext cx="9227127" cy="5209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8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FFF6DD"/>
            </a:gs>
            <a:gs pos="67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629" y="898525"/>
            <a:ext cx="4909456" cy="2682875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Дякую</a:t>
            </a:r>
            <a:r>
              <a:rPr lang="ru-RU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за </a:t>
            </a:r>
            <a:r>
              <a:rPr lang="ru-RU" b="1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увагу</a:t>
            </a:r>
            <a:r>
              <a:rPr lang="ru-RU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!</a:t>
            </a:r>
            <a:endParaRPr lang="ru-RU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5122" name="Picture 2" descr="C:\Users\Admi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6" l="0" r="100000">
                        <a14:foregroundMark x1="47619" y1="21280" x2="47619" y2="21280"/>
                        <a14:foregroundMark x1="49784" y1="57997" x2="49784" y2="57997"/>
                        <a14:foregroundMark x1="59091" y1="52851" x2="40909" y2="63978"/>
                        <a14:foregroundMark x1="78355" y1="71071" x2="63203" y2="50070"/>
                        <a14:foregroundMark x1="58658" y1="48957" x2="21212" y2="55076"/>
                        <a14:foregroundMark x1="24026" y1="56467" x2="24892" y2="77608"/>
                        <a14:foregroundMark x1="26407" y1="77608" x2="59740" y2="8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67" y="154669"/>
            <a:ext cx="4218687" cy="656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8F0D5"/>
            </a:gs>
            <a:gs pos="45000">
              <a:schemeClr val="accent1">
                <a:lumMod val="20000"/>
                <a:lumOff val="8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5" r="52699"/>
          <a:stretch/>
        </p:blipFill>
        <p:spPr>
          <a:xfrm>
            <a:off x="806865" y="1372291"/>
            <a:ext cx="3959756" cy="423879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86743" y="36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034DA2"/>
                </a:solidFill>
                <a:latin typeface="Gabriola" panose="04040605051002020D02" pitchFamily="82" charset="0"/>
              </a:rPr>
              <a:t>План</a:t>
            </a:r>
            <a:endParaRPr lang="ru-RU" sz="8000" b="1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904510" y="1825625"/>
            <a:ext cx="6449290" cy="4030889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Походження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</a:t>
            </a: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Мова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як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суспільне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явище</a:t>
            </a: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Функції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мови</a:t>
            </a: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Виникнення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української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мови</a:t>
            </a: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Українська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літературна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мова</a:t>
            </a:r>
            <a:endParaRPr lang="ru-RU" sz="4000" dirty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BRAIN FROM TOP TO 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5" y="289823"/>
            <a:ext cx="5951493" cy="58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2/23/Brain_Surface_Gyri.SVG/800px-Brain_Surface_Gyri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48" y="917070"/>
            <a:ext cx="60964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8F0D5"/>
            </a:gs>
            <a:gs pos="53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1263" y="387927"/>
            <a:ext cx="8249392" cy="60960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Мова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живе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доти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, доки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живе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її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носій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– народ</a:t>
            </a: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Мова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–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суспільне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явище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, </a:t>
            </a:r>
            <a:r>
              <a:rPr lang="uk-UA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пов</a:t>
            </a:r>
            <a:r>
              <a:rPr lang="en-US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’</a:t>
            </a:r>
            <a:r>
              <a:rPr lang="uk-UA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язане</a:t>
            </a:r>
            <a:r>
              <a:rPr lang="uk-UA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з мисленням і мовленням</a:t>
            </a:r>
            <a:endParaRPr lang="ru-RU" sz="4000" dirty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Мова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повинна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всебічно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обслуговувати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суспільство</a:t>
            </a: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Із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6800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поширених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у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світі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до 2100 року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залишиться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близько</a:t>
            </a:r>
            <a:r>
              <a:rPr lang="ru-RU" sz="4000" dirty="0" smtClean="0">
                <a:solidFill>
                  <a:srgbClr val="034DA2"/>
                </a:solidFill>
                <a:latin typeface="Gabriola" panose="04040605051002020D02" pitchFamily="82" charset="0"/>
              </a:rPr>
              <a:t> 3000 </a:t>
            </a:r>
            <a:r>
              <a:rPr lang="ru-RU" sz="4000" dirty="0" err="1" smtClean="0">
                <a:solidFill>
                  <a:srgbClr val="034DA2"/>
                </a:solidFill>
                <a:latin typeface="Gabriola" panose="04040605051002020D02" pitchFamily="82" charset="0"/>
              </a:rPr>
              <a:t>мов</a:t>
            </a: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rgbClr val="034DA2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8734" r="18951" b="13517"/>
          <a:stretch/>
        </p:blipFill>
        <p:spPr>
          <a:xfrm>
            <a:off x="9750690" y="3422072"/>
            <a:ext cx="3113255" cy="38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BE2DA"/>
            </a:gs>
            <a:gs pos="86000">
              <a:srgbClr val="FCFDBF"/>
            </a:gs>
            <a:gs pos="13000">
              <a:srgbClr val="DBE2DA"/>
            </a:gs>
            <a:gs pos="4000">
              <a:srgbClr val="DBE2DA"/>
            </a:gs>
            <a:gs pos="39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18889" r="28571" b="22699"/>
          <a:stretch/>
        </p:blipFill>
        <p:spPr>
          <a:xfrm>
            <a:off x="0" y="3241963"/>
            <a:ext cx="2269433" cy="3479797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452257" y="1369861"/>
            <a:ext cx="6950530" cy="4649939"/>
          </a:xfrm>
          <a:prstGeom prst="frame">
            <a:avLst>
              <a:gd name="adj1" fmla="val 5700"/>
            </a:avLst>
          </a:prstGeom>
          <a:solidFill>
            <a:srgbClr val="F7F0D5"/>
          </a:solidFill>
          <a:ln>
            <a:solidFill>
              <a:srgbClr val="DBE2DA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OLJA\Downloads\p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24691"/>
            <a:ext cx="11374581" cy="6220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F8F0D5"/>
            </a:gs>
            <a:gs pos="92000">
              <a:srgbClr val="FFF6DD"/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chumova.com/assets/images/tables/endangered_languages_classification_tab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6" y="568036"/>
            <a:ext cx="11139054" cy="5735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2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8F0D5"/>
            </a:gs>
            <a:gs pos="7000">
              <a:srgbClr val="FFF6DD"/>
            </a:gs>
            <a:gs pos="78000">
              <a:srgbClr val="F8F0D5"/>
            </a:gs>
            <a:gs pos="5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r="10952" b="71746"/>
          <a:stretch/>
        </p:blipFill>
        <p:spPr>
          <a:xfrm>
            <a:off x="-204671" y="-595746"/>
            <a:ext cx="3197252" cy="3109895"/>
          </a:xfrm>
          <a:prstGeom prst="rect">
            <a:avLst/>
          </a:prstGeom>
        </p:spPr>
      </p:pic>
      <p:pic>
        <p:nvPicPr>
          <p:cNvPr id="7" name="Рисунок 6" descr="C:\Users\OLJA\Downloads\png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3" y="346364"/>
            <a:ext cx="9892145" cy="6262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guim.co.uk/img/static/sys-images/Guardian/Pix/pictures/2015/1/7/1420647015259/3628f5a3-9110-4c01-bcfc-9b4ca9c00bd5-2060x1340.jpeg?width=700&amp;quality=85&amp;auto=format&amp;fit=max&amp;s=b1faf7592ff0c181856205ab61ba4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38" y="192520"/>
            <a:ext cx="8960717" cy="58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1538" y="6155531"/>
            <a:ext cx="1021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www.theguardian.com/education/gallery/2015/jan/23/a-language-family-tree-in-pictures#img-3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860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.guim.co.uk/img/static/sys-images/Guardian/Pix/pictures/2015/1/9/1420814719448/9272a86a-55b1-45b3-a84e-b8247ba98db4-1020x612.jpeg?width=700&amp;quality=85&amp;auto=format&amp;fit=max&amp;s=8aab353e3d96e4304e0cbd81f206e7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" y="224442"/>
            <a:ext cx="11055927" cy="66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71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152</Words>
  <Application>Microsoft Office PowerPoint</Application>
  <PresentationFormat>Широкоэкранный</PresentationFormat>
  <Paragraphs>24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Gabriola</vt:lpstr>
      <vt:lpstr>Times New Roman</vt:lpstr>
      <vt:lpstr>Тема Office</vt:lpstr>
      <vt:lpstr>Лекція 1  Загальні відомості про походження та розвиток української мови       проф. Деркачова О. С.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ТАЛІСМАН ПРИКАРПАТСЬКОГО НАЦІОНАЛЬНОГО УНІВЕРСИТЕТУ - КАРПАТСЬКА РИСЬ</dc:title>
  <dc:creator>Nadia</dc:creator>
  <cp:lastModifiedBy>Ольга</cp:lastModifiedBy>
  <cp:revision>37</cp:revision>
  <cp:lastPrinted>2020-02-25T09:13:47Z</cp:lastPrinted>
  <dcterms:created xsi:type="dcterms:W3CDTF">2020-02-22T16:13:01Z</dcterms:created>
  <dcterms:modified xsi:type="dcterms:W3CDTF">2021-01-29T16:21:04Z</dcterms:modified>
</cp:coreProperties>
</file>